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4"/>
  </p:notesMasterIdLst>
  <p:handoutMasterIdLst>
    <p:handoutMasterId r:id="rId25"/>
  </p:handoutMasterIdLst>
  <p:sldIdLst>
    <p:sldId id="256" r:id="rId2"/>
    <p:sldId id="297" r:id="rId3"/>
    <p:sldId id="261" r:id="rId4"/>
    <p:sldId id="262" r:id="rId5"/>
    <p:sldId id="298" r:id="rId6"/>
    <p:sldId id="299" r:id="rId7"/>
    <p:sldId id="300" r:id="rId8"/>
    <p:sldId id="301" r:id="rId9"/>
    <p:sldId id="302" r:id="rId10"/>
    <p:sldId id="303" r:id="rId11"/>
    <p:sldId id="304" r:id="rId12"/>
    <p:sldId id="305" r:id="rId13"/>
    <p:sldId id="306" r:id="rId14"/>
    <p:sldId id="308" r:id="rId15"/>
    <p:sldId id="310" r:id="rId16"/>
    <p:sldId id="309" r:id="rId17"/>
    <p:sldId id="307" r:id="rId18"/>
    <p:sldId id="286" r:id="rId19"/>
    <p:sldId id="311" r:id="rId20"/>
    <p:sldId id="312" r:id="rId21"/>
    <p:sldId id="268" r:id="rId22"/>
    <p:sldId id="313" r:id="rId23"/>
  </p:sldIdLst>
  <p:sldSz cx="9144000" cy="6858000" type="screen4x3"/>
  <p:notesSz cx="7102475" cy="8991600"/>
  <p:defaultTextStyle>
    <a:defPPr>
      <a:defRPr lang="en-US"/>
    </a:defPPr>
    <a:lvl1pPr algn="l" rtl="0" fontAlgn="base">
      <a:spcBef>
        <a:spcPct val="20000"/>
      </a:spcBef>
      <a:spcAft>
        <a:spcPct val="0"/>
      </a:spcAft>
      <a:defRPr kern="1200">
        <a:solidFill>
          <a:schemeClr val="tx1"/>
        </a:solidFill>
        <a:latin typeface="Arial" pitchFamily="34" charset="0"/>
        <a:ea typeface="+mn-ea"/>
        <a:cs typeface="Arial" pitchFamily="34" charset="0"/>
      </a:defRPr>
    </a:lvl1pPr>
    <a:lvl2pPr marL="457200" algn="l" rtl="0" fontAlgn="base">
      <a:spcBef>
        <a:spcPct val="20000"/>
      </a:spcBef>
      <a:spcAft>
        <a:spcPct val="0"/>
      </a:spcAft>
      <a:defRPr kern="1200">
        <a:solidFill>
          <a:schemeClr val="tx1"/>
        </a:solidFill>
        <a:latin typeface="Arial" pitchFamily="34" charset="0"/>
        <a:ea typeface="+mn-ea"/>
        <a:cs typeface="Arial" pitchFamily="34" charset="0"/>
      </a:defRPr>
    </a:lvl2pPr>
    <a:lvl3pPr marL="914400" algn="l" rtl="0" fontAlgn="base">
      <a:spcBef>
        <a:spcPct val="20000"/>
      </a:spcBef>
      <a:spcAft>
        <a:spcPct val="0"/>
      </a:spcAft>
      <a:defRPr kern="1200">
        <a:solidFill>
          <a:schemeClr val="tx1"/>
        </a:solidFill>
        <a:latin typeface="Arial" pitchFamily="34" charset="0"/>
        <a:ea typeface="+mn-ea"/>
        <a:cs typeface="Arial" pitchFamily="34" charset="0"/>
      </a:defRPr>
    </a:lvl3pPr>
    <a:lvl4pPr marL="1371600" algn="l" rtl="0" fontAlgn="base">
      <a:spcBef>
        <a:spcPct val="20000"/>
      </a:spcBef>
      <a:spcAft>
        <a:spcPct val="0"/>
      </a:spcAft>
      <a:defRPr kern="1200">
        <a:solidFill>
          <a:schemeClr val="tx1"/>
        </a:solidFill>
        <a:latin typeface="Arial" pitchFamily="34" charset="0"/>
        <a:ea typeface="+mn-ea"/>
        <a:cs typeface="Arial" pitchFamily="34" charset="0"/>
      </a:defRPr>
    </a:lvl4pPr>
    <a:lvl5pPr marL="1828800" algn="l" rtl="0" fontAlgn="base">
      <a:spcBef>
        <a:spcPct val="2000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13" autoAdjust="0"/>
  </p:normalViewPr>
  <p:slideViewPr>
    <p:cSldViewPr>
      <p:cViewPr>
        <p:scale>
          <a:sx n="77" d="100"/>
          <a:sy n="77" d="100"/>
        </p:scale>
        <p:origin x="-116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0978"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en-US" altLang="en-US"/>
          </a:p>
        </p:txBody>
      </p:sp>
      <p:sp>
        <p:nvSpPr>
          <p:cNvPr id="510979" name="Rectangle 3"/>
          <p:cNvSpPr>
            <a:spLocks noGrp="1" noChangeArrowheads="1"/>
          </p:cNvSpPr>
          <p:nvPr>
            <p:ph type="dt" sz="quarter"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US" altLang="en-US"/>
          </a:p>
        </p:txBody>
      </p:sp>
      <p:sp>
        <p:nvSpPr>
          <p:cNvPr id="510980" name="Rectangle 4"/>
          <p:cNvSpPr>
            <a:spLocks noGrp="1" noChangeArrowheads="1"/>
          </p:cNvSpPr>
          <p:nvPr>
            <p:ph type="ftr" sz="quarter" idx="2"/>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en-US" altLang="en-US"/>
          </a:p>
        </p:txBody>
      </p:sp>
      <p:sp>
        <p:nvSpPr>
          <p:cNvPr id="510981" name="Rectangle 5"/>
          <p:cNvSpPr>
            <a:spLocks noGrp="1" noChangeArrowheads="1"/>
          </p:cNvSpPr>
          <p:nvPr>
            <p:ph type="sldNum" sz="quarter" idx="3"/>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A8F323F4-E06B-4DD4-ACFE-195D96068CA9}" type="slidenum">
              <a:rPr lang="en-US" altLang="en-US"/>
              <a:pPr/>
              <a:t>‹#›</a:t>
            </a:fld>
            <a:endParaRPr lang="en-US" altLang="en-US"/>
          </a:p>
        </p:txBody>
      </p:sp>
    </p:spTree>
    <p:extLst>
      <p:ext uri="{BB962C8B-B14F-4D97-AF65-F5344CB8AC3E}">
        <p14:creationId xmlns:p14="http://schemas.microsoft.com/office/powerpoint/2010/main" val="2855299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6098" name="Rectangle 2"/>
          <p:cNvSpPr>
            <a:spLocks noGrp="1" noChangeArrowheads="1"/>
          </p:cNvSpPr>
          <p:nvPr>
            <p:ph type="hdr" sz="quarter"/>
          </p:nvPr>
        </p:nvSpPr>
        <p:spPr bwMode="auto">
          <a:xfrm>
            <a:off x="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en-US" altLang="en-US"/>
          </a:p>
        </p:txBody>
      </p:sp>
      <p:sp>
        <p:nvSpPr>
          <p:cNvPr id="516099" name="Rectangle 3"/>
          <p:cNvSpPr>
            <a:spLocks noGrp="1" noChangeArrowheads="1"/>
          </p:cNvSpPr>
          <p:nvPr>
            <p:ph type="dt" idx="1"/>
          </p:nvPr>
        </p:nvSpPr>
        <p:spPr bwMode="auto">
          <a:xfrm>
            <a:off x="4038600" y="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US" altLang="en-US"/>
          </a:p>
        </p:txBody>
      </p:sp>
      <p:sp>
        <p:nvSpPr>
          <p:cNvPr id="516100" name="Rectangle 4"/>
          <p:cNvSpPr>
            <a:spLocks noChangeArrowheads="1" noTextEdit="1"/>
          </p:cNvSpPr>
          <p:nvPr>
            <p:ph type="sldImg" idx="2"/>
          </p:nvPr>
        </p:nvSpPr>
        <p:spPr bwMode="auto">
          <a:xfrm>
            <a:off x="1346200" y="685800"/>
            <a:ext cx="4470400" cy="3352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6101" name="Rectangle 5"/>
          <p:cNvSpPr>
            <a:spLocks noGrp="1" noChangeArrowheads="1"/>
          </p:cNvSpPr>
          <p:nvPr>
            <p:ph type="body" sz="quarter" idx="3"/>
          </p:nvPr>
        </p:nvSpPr>
        <p:spPr bwMode="auto">
          <a:xfrm>
            <a:off x="914400" y="4267200"/>
            <a:ext cx="5257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6102" name="Rectangle 6"/>
          <p:cNvSpPr>
            <a:spLocks noGrp="1" noChangeArrowheads="1"/>
          </p:cNvSpPr>
          <p:nvPr>
            <p:ph type="ftr" sz="quarter" idx="4"/>
          </p:nvPr>
        </p:nvSpPr>
        <p:spPr bwMode="auto">
          <a:xfrm>
            <a:off x="0" y="8534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en-US" altLang="en-US"/>
          </a:p>
        </p:txBody>
      </p:sp>
      <p:sp>
        <p:nvSpPr>
          <p:cNvPr id="516103" name="Rectangle 7"/>
          <p:cNvSpPr>
            <a:spLocks noGrp="1" noChangeArrowheads="1"/>
          </p:cNvSpPr>
          <p:nvPr>
            <p:ph type="sldNum" sz="quarter" idx="5"/>
          </p:nvPr>
        </p:nvSpPr>
        <p:spPr bwMode="auto">
          <a:xfrm>
            <a:off x="4038600" y="8534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B8038822-DD73-4B7C-BED6-246C3D011D72}" type="slidenum">
              <a:rPr lang="en-US" altLang="en-US"/>
              <a:pPr/>
              <a:t>‹#›</a:t>
            </a:fld>
            <a:endParaRPr lang="en-US" altLang="en-US"/>
          </a:p>
        </p:txBody>
      </p:sp>
    </p:spTree>
    <p:extLst>
      <p:ext uri="{BB962C8B-B14F-4D97-AF65-F5344CB8AC3E}">
        <p14:creationId xmlns:p14="http://schemas.microsoft.com/office/powerpoint/2010/main" val="28127876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7D7A4-9B64-40CD-8DA6-FC89AF55890E}" type="slidenum">
              <a:rPr lang="en-US" altLang="en-US"/>
              <a:pPr/>
              <a:t>1</a:t>
            </a:fld>
            <a:endParaRPr lang="en-US" altLang="en-US"/>
          </a:p>
        </p:txBody>
      </p:sp>
      <p:sp>
        <p:nvSpPr>
          <p:cNvPr id="517122" name="Rectangle 2"/>
          <p:cNvSpPr>
            <a:spLocks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C0ACF-59D6-4528-B7AF-09A453F0E1B4}" type="slidenum">
              <a:rPr lang="en-US" altLang="en-US"/>
              <a:pPr/>
              <a:t>3</a:t>
            </a:fld>
            <a:endParaRPr lang="en-US" altLang="en-US"/>
          </a:p>
        </p:txBody>
      </p:sp>
      <p:sp>
        <p:nvSpPr>
          <p:cNvPr id="519170" name="Rectangle 2"/>
          <p:cNvSpPr>
            <a:spLocks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D21A5-C4CA-44B5-B978-89C4ED76FBE3}" type="slidenum">
              <a:rPr lang="en-US" altLang="en-US"/>
              <a:pPr/>
              <a:t>4</a:t>
            </a:fld>
            <a:endParaRPr lang="en-US" altLang="en-US"/>
          </a:p>
        </p:txBody>
      </p:sp>
      <p:sp>
        <p:nvSpPr>
          <p:cNvPr id="520194" name="Rectangle 2"/>
          <p:cNvSpPr>
            <a:spLocks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6B35A3-FD00-4C3D-9FB3-CA93E5C43A34}" type="slidenum">
              <a:rPr lang="en-US" altLang="en-US"/>
              <a:pPr/>
              <a:t>18</a:t>
            </a:fld>
            <a:endParaRPr lang="en-US" altLang="en-US"/>
          </a:p>
        </p:txBody>
      </p:sp>
      <p:sp>
        <p:nvSpPr>
          <p:cNvPr id="539650" name="Rectangle 2"/>
          <p:cNvSpPr>
            <a:spLocks noChangeArrowheads="1" noTextEdit="1"/>
          </p:cNvSpPr>
          <p:nvPr>
            <p:ph type="sldImg"/>
          </p:nvPr>
        </p:nvSpPr>
        <p:spPr>
          <a:ln/>
        </p:spPr>
      </p:sp>
      <p:sp>
        <p:nvSpPr>
          <p:cNvPr id="539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4E8A5-2584-4594-ADAF-C491448F2216}" type="slidenum">
              <a:rPr lang="en-US" altLang="en-US"/>
              <a:pPr/>
              <a:t>21</a:t>
            </a:fld>
            <a:endParaRPr lang="en-US" altLang="en-US"/>
          </a:p>
        </p:txBody>
      </p:sp>
      <p:sp>
        <p:nvSpPr>
          <p:cNvPr id="541698" name="Rectangle 2"/>
          <p:cNvSpPr>
            <a:spLocks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2434" name="Rectangle 2"/>
          <p:cNvSpPr>
            <a:spLocks noGrp="1" noChangeArrowheads="1"/>
          </p:cNvSpPr>
          <p:nvPr>
            <p:ph type="ctrTitle"/>
          </p:nvPr>
        </p:nvSpPr>
        <p:spPr>
          <a:xfrm>
            <a:off x="914400" y="3200400"/>
            <a:ext cx="7086600" cy="1371600"/>
          </a:xfrm>
        </p:spPr>
        <p:txBody>
          <a:bodyPr/>
          <a:lstStyle>
            <a:lvl1pPr>
              <a:lnSpc>
                <a:spcPct val="80000"/>
              </a:lnSpc>
              <a:defRPr sz="5600"/>
            </a:lvl1pPr>
          </a:lstStyle>
          <a:p>
            <a:pPr lvl="0"/>
            <a:r>
              <a:rPr lang="en-US" altLang="en-US" noProof="0" smtClean="0"/>
              <a:t>Click to edit Master title style</a:t>
            </a:r>
          </a:p>
        </p:txBody>
      </p:sp>
      <p:sp>
        <p:nvSpPr>
          <p:cNvPr id="402435" name="Rectangle 3"/>
          <p:cNvSpPr>
            <a:spLocks noGrp="1" noChangeArrowheads="1"/>
          </p:cNvSpPr>
          <p:nvPr>
            <p:ph type="subTitle" idx="1"/>
          </p:nvPr>
        </p:nvSpPr>
        <p:spPr>
          <a:xfrm>
            <a:off x="2590800" y="4876800"/>
            <a:ext cx="5410200" cy="1066800"/>
          </a:xfrm>
        </p:spPr>
        <p:txBody>
          <a:bodyPr/>
          <a:lstStyle>
            <a:lvl1pPr marL="0" indent="0" algn="r">
              <a:buFontTx/>
              <a:buNone/>
              <a:defRPr/>
            </a:lvl1pPr>
          </a:lstStyle>
          <a:p>
            <a:pPr lvl="0"/>
            <a:r>
              <a:rPr lang="en-US" altLang="en-US" noProof="0" smtClean="0"/>
              <a:t>Click to edit Master subtitle style</a:t>
            </a:r>
          </a:p>
        </p:txBody>
      </p:sp>
      <p:sp>
        <p:nvSpPr>
          <p:cNvPr id="402436" name="Rectangle 4"/>
          <p:cNvSpPr>
            <a:spLocks noGrp="1" noChangeArrowheads="1"/>
          </p:cNvSpPr>
          <p:nvPr>
            <p:ph type="dt" sz="half" idx="2"/>
          </p:nvPr>
        </p:nvSpPr>
        <p:spPr>
          <a:xfrm>
            <a:off x="228600" y="6248400"/>
            <a:ext cx="1905000" cy="457200"/>
          </a:xfrm>
        </p:spPr>
        <p:txBody>
          <a:bodyPr/>
          <a:lstStyle>
            <a:lvl1pPr>
              <a:defRPr/>
            </a:lvl1pPr>
          </a:lstStyle>
          <a:p>
            <a:endParaRPr lang="en-US" altLang="en-US"/>
          </a:p>
        </p:txBody>
      </p:sp>
      <p:sp>
        <p:nvSpPr>
          <p:cNvPr id="402437" name="Rectangle 5"/>
          <p:cNvSpPr>
            <a:spLocks noGrp="1" noChangeArrowheads="1"/>
          </p:cNvSpPr>
          <p:nvPr>
            <p:ph type="ftr" sz="quarter" idx="3"/>
          </p:nvPr>
        </p:nvSpPr>
        <p:spPr>
          <a:xfrm>
            <a:off x="2362200" y="6248400"/>
            <a:ext cx="4343400" cy="457200"/>
          </a:xfrm>
        </p:spPr>
        <p:txBody>
          <a:bodyPr/>
          <a:lstStyle>
            <a:lvl1pPr>
              <a:defRPr/>
            </a:lvl1pPr>
          </a:lstStyle>
          <a:p>
            <a:endParaRPr lang="en-US" altLang="en-US"/>
          </a:p>
        </p:txBody>
      </p:sp>
      <p:sp>
        <p:nvSpPr>
          <p:cNvPr id="402438" name="Rectangle 6"/>
          <p:cNvSpPr>
            <a:spLocks noGrp="1" noChangeArrowheads="1"/>
          </p:cNvSpPr>
          <p:nvPr>
            <p:ph type="sldNum" sz="quarter" idx="4"/>
          </p:nvPr>
        </p:nvSpPr>
        <p:spPr>
          <a:xfrm>
            <a:off x="7010400" y="6248400"/>
            <a:ext cx="1905000" cy="457200"/>
          </a:xfrm>
        </p:spPr>
        <p:txBody>
          <a:bodyPr/>
          <a:lstStyle>
            <a:lvl1pPr>
              <a:defRPr/>
            </a:lvl1pPr>
          </a:lstStyle>
          <a:p>
            <a:fld id="{3B5C650D-5CF4-4000-878F-4EDE6A54DF2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90FEDF0-9CDB-4962-8C05-7CA6FEA840B5}" type="slidenum">
              <a:rPr lang="en-US" altLang="en-US"/>
              <a:pPr/>
              <a:t>‹#›</a:t>
            </a:fld>
            <a:endParaRPr lang="en-US" altLang="en-US"/>
          </a:p>
        </p:txBody>
      </p:sp>
    </p:spTree>
    <p:extLst>
      <p:ext uri="{BB962C8B-B14F-4D97-AF65-F5344CB8AC3E}">
        <p14:creationId xmlns:p14="http://schemas.microsoft.com/office/powerpoint/2010/main" val="4194756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A4883F-4D9B-44AA-9F7A-2605FA596E8D}" type="slidenum">
              <a:rPr lang="en-US" altLang="en-US"/>
              <a:pPr/>
              <a:t>‹#›</a:t>
            </a:fld>
            <a:endParaRPr lang="en-US" altLang="en-US"/>
          </a:p>
        </p:txBody>
      </p:sp>
    </p:spTree>
    <p:extLst>
      <p:ext uri="{BB962C8B-B14F-4D97-AF65-F5344CB8AC3E}">
        <p14:creationId xmlns:p14="http://schemas.microsoft.com/office/powerpoint/2010/main" val="4067666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667000" y="5943600"/>
            <a:ext cx="12954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14800" y="59436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162800" y="5943600"/>
            <a:ext cx="1295400" cy="457200"/>
          </a:xfrm>
        </p:spPr>
        <p:txBody>
          <a:bodyPr/>
          <a:lstStyle>
            <a:lvl1pPr>
              <a:defRPr/>
            </a:lvl1pPr>
          </a:lstStyle>
          <a:p>
            <a:fld id="{24DCAF9E-92A1-4BE5-A172-D2C3A8995773}" type="slidenum">
              <a:rPr lang="en-US" altLang="en-US"/>
              <a:pPr/>
              <a:t>‹#›</a:t>
            </a:fld>
            <a:endParaRPr lang="en-US" altLang="en-US"/>
          </a:p>
        </p:txBody>
      </p:sp>
    </p:spTree>
    <p:extLst>
      <p:ext uri="{BB962C8B-B14F-4D97-AF65-F5344CB8AC3E}">
        <p14:creationId xmlns:p14="http://schemas.microsoft.com/office/powerpoint/2010/main" val="210524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A49DAB7-B9D9-4603-8EE4-5E6872159B57}" type="slidenum">
              <a:rPr lang="en-US" altLang="en-US"/>
              <a:pPr/>
              <a:t>‹#›</a:t>
            </a:fld>
            <a:endParaRPr lang="en-US" altLang="en-US"/>
          </a:p>
        </p:txBody>
      </p:sp>
    </p:spTree>
    <p:extLst>
      <p:ext uri="{BB962C8B-B14F-4D97-AF65-F5344CB8AC3E}">
        <p14:creationId xmlns:p14="http://schemas.microsoft.com/office/powerpoint/2010/main" val="203889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EB04E4-0157-49B9-853F-B9B052DF736F}" type="slidenum">
              <a:rPr lang="en-US" altLang="en-US"/>
              <a:pPr/>
              <a:t>‹#›</a:t>
            </a:fld>
            <a:endParaRPr lang="en-US" altLang="en-US"/>
          </a:p>
        </p:txBody>
      </p:sp>
    </p:spTree>
    <p:extLst>
      <p:ext uri="{BB962C8B-B14F-4D97-AF65-F5344CB8AC3E}">
        <p14:creationId xmlns:p14="http://schemas.microsoft.com/office/powerpoint/2010/main" val="244441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F38DE8A-9546-4C99-8C22-75D656A69679}" type="slidenum">
              <a:rPr lang="en-US" altLang="en-US"/>
              <a:pPr/>
              <a:t>‹#›</a:t>
            </a:fld>
            <a:endParaRPr lang="en-US" altLang="en-US"/>
          </a:p>
        </p:txBody>
      </p:sp>
    </p:spTree>
    <p:extLst>
      <p:ext uri="{BB962C8B-B14F-4D97-AF65-F5344CB8AC3E}">
        <p14:creationId xmlns:p14="http://schemas.microsoft.com/office/powerpoint/2010/main" val="56939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2FBCF4C-BEDB-4754-B874-AE08E728BD71}" type="slidenum">
              <a:rPr lang="en-US" altLang="en-US"/>
              <a:pPr/>
              <a:t>‹#›</a:t>
            </a:fld>
            <a:endParaRPr lang="en-US" altLang="en-US"/>
          </a:p>
        </p:txBody>
      </p:sp>
    </p:spTree>
    <p:extLst>
      <p:ext uri="{BB962C8B-B14F-4D97-AF65-F5344CB8AC3E}">
        <p14:creationId xmlns:p14="http://schemas.microsoft.com/office/powerpoint/2010/main" val="173036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D8E24C1-37E3-4BAB-ADB1-C2DA3CE293AA}" type="slidenum">
              <a:rPr lang="en-US" altLang="en-US"/>
              <a:pPr/>
              <a:t>‹#›</a:t>
            </a:fld>
            <a:endParaRPr lang="en-US" altLang="en-US"/>
          </a:p>
        </p:txBody>
      </p:sp>
    </p:spTree>
    <p:extLst>
      <p:ext uri="{BB962C8B-B14F-4D97-AF65-F5344CB8AC3E}">
        <p14:creationId xmlns:p14="http://schemas.microsoft.com/office/powerpoint/2010/main" val="216679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E8F2BA3-0AF7-4052-B930-85F1D0DF10F8}" type="slidenum">
              <a:rPr lang="en-US" altLang="en-US"/>
              <a:pPr/>
              <a:t>‹#›</a:t>
            </a:fld>
            <a:endParaRPr lang="en-US" altLang="en-US"/>
          </a:p>
        </p:txBody>
      </p:sp>
    </p:spTree>
    <p:extLst>
      <p:ext uri="{BB962C8B-B14F-4D97-AF65-F5344CB8AC3E}">
        <p14:creationId xmlns:p14="http://schemas.microsoft.com/office/powerpoint/2010/main" val="259585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E92B481-9432-48EE-A493-3CA948E9D942}" type="slidenum">
              <a:rPr lang="en-US" altLang="en-US"/>
              <a:pPr/>
              <a:t>‹#›</a:t>
            </a:fld>
            <a:endParaRPr lang="en-US" altLang="en-US"/>
          </a:p>
        </p:txBody>
      </p:sp>
    </p:spTree>
    <p:extLst>
      <p:ext uri="{BB962C8B-B14F-4D97-AF65-F5344CB8AC3E}">
        <p14:creationId xmlns:p14="http://schemas.microsoft.com/office/powerpoint/2010/main" val="4978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EEA7DF-709A-4653-9248-35933D2BB55F}" type="slidenum">
              <a:rPr lang="en-US" altLang="en-US"/>
              <a:pPr/>
              <a:t>‹#›</a:t>
            </a:fld>
            <a:endParaRPr lang="en-US" altLang="en-US"/>
          </a:p>
        </p:txBody>
      </p:sp>
    </p:spTree>
    <p:extLst>
      <p:ext uri="{BB962C8B-B14F-4D97-AF65-F5344CB8AC3E}">
        <p14:creationId xmlns:p14="http://schemas.microsoft.com/office/powerpoint/2010/main" val="295898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bwMode="auto">
          <a:xfrm>
            <a:off x="685800" y="609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1411" name="Rectangle 3"/>
          <p:cNvSpPr>
            <a:spLocks noGrp="1" noChangeArrowheads="1"/>
          </p:cNvSpPr>
          <p:nvPr>
            <p:ph type="body" idx="1"/>
          </p:nvPr>
        </p:nvSpPr>
        <p:spPr bwMode="auto">
          <a:xfrm>
            <a:off x="685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1412" name="Rectangle 4"/>
          <p:cNvSpPr>
            <a:spLocks noGrp="1" noChangeArrowheads="1"/>
          </p:cNvSpPr>
          <p:nvPr>
            <p:ph type="dt" sz="half" idx="2"/>
          </p:nvPr>
        </p:nvSpPr>
        <p:spPr bwMode="auto">
          <a:xfrm>
            <a:off x="2667000" y="59436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000"/>
            </a:lvl1pPr>
          </a:lstStyle>
          <a:p>
            <a:endParaRPr lang="en-US" altLang="en-US"/>
          </a:p>
        </p:txBody>
      </p:sp>
      <p:sp>
        <p:nvSpPr>
          <p:cNvPr id="401413" name="Rectangle 5"/>
          <p:cNvSpPr>
            <a:spLocks noGrp="1" noChangeArrowheads="1"/>
          </p:cNvSpPr>
          <p:nvPr>
            <p:ph type="ftr" sz="quarter" idx="3"/>
          </p:nvPr>
        </p:nvSpPr>
        <p:spPr bwMode="auto">
          <a:xfrm>
            <a:off x="4114800" y="5943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000"/>
            </a:lvl1pPr>
          </a:lstStyle>
          <a:p>
            <a:endParaRPr lang="en-US" altLang="en-US"/>
          </a:p>
        </p:txBody>
      </p:sp>
      <p:sp>
        <p:nvSpPr>
          <p:cNvPr id="401414" name="Rectangle 6"/>
          <p:cNvSpPr>
            <a:spLocks noGrp="1" noChangeArrowheads="1"/>
          </p:cNvSpPr>
          <p:nvPr>
            <p:ph type="sldNum" sz="quarter" idx="4"/>
          </p:nvPr>
        </p:nvSpPr>
        <p:spPr bwMode="auto">
          <a:xfrm>
            <a:off x="7162800" y="59436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lvl1pPr>
          </a:lstStyle>
          <a:p>
            <a:fld id="{6B64B9AF-F99D-4BB3-A9FC-42A4D12269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Black" pitchFamily="34" charset="0"/>
          <a:cs typeface="Arial" pitchFamily="34" charset="0"/>
        </a:defRPr>
      </a:lvl2pPr>
      <a:lvl3pPr algn="l" rtl="0" fontAlgn="base">
        <a:spcBef>
          <a:spcPct val="0"/>
        </a:spcBef>
        <a:spcAft>
          <a:spcPct val="0"/>
        </a:spcAft>
        <a:defRPr sz="4000">
          <a:solidFill>
            <a:schemeClr val="tx2"/>
          </a:solidFill>
          <a:latin typeface="Arial Black" pitchFamily="34" charset="0"/>
          <a:cs typeface="Arial" pitchFamily="34" charset="0"/>
        </a:defRPr>
      </a:lvl3pPr>
      <a:lvl4pPr algn="l" rtl="0" fontAlgn="base">
        <a:spcBef>
          <a:spcPct val="0"/>
        </a:spcBef>
        <a:spcAft>
          <a:spcPct val="0"/>
        </a:spcAft>
        <a:defRPr sz="4000">
          <a:solidFill>
            <a:schemeClr val="tx2"/>
          </a:solidFill>
          <a:latin typeface="Arial Black" pitchFamily="34" charset="0"/>
          <a:cs typeface="Arial" pitchFamily="34" charset="0"/>
        </a:defRPr>
      </a:lvl4pPr>
      <a:lvl5pPr algn="l" rtl="0" fontAlgn="base">
        <a:spcBef>
          <a:spcPct val="0"/>
        </a:spcBef>
        <a:spcAft>
          <a:spcPct val="0"/>
        </a:spcAft>
        <a:defRPr sz="4000">
          <a:solidFill>
            <a:schemeClr val="tx2"/>
          </a:solidFill>
          <a:latin typeface="Arial Black" pitchFamily="34" charset="0"/>
          <a:cs typeface="Arial" pitchFamily="34" charset="0"/>
        </a:defRPr>
      </a:lvl5pPr>
      <a:lvl6pPr marL="457200" algn="l" rtl="0" fontAlgn="base">
        <a:spcBef>
          <a:spcPct val="0"/>
        </a:spcBef>
        <a:spcAft>
          <a:spcPct val="0"/>
        </a:spcAft>
        <a:defRPr sz="4000">
          <a:solidFill>
            <a:schemeClr val="tx2"/>
          </a:solidFill>
          <a:latin typeface="Arial Black" pitchFamily="34" charset="0"/>
          <a:cs typeface="Arial" pitchFamily="34" charset="0"/>
        </a:defRPr>
      </a:lvl6pPr>
      <a:lvl7pPr marL="914400" algn="l" rtl="0" fontAlgn="base">
        <a:spcBef>
          <a:spcPct val="0"/>
        </a:spcBef>
        <a:spcAft>
          <a:spcPct val="0"/>
        </a:spcAft>
        <a:defRPr sz="4000">
          <a:solidFill>
            <a:schemeClr val="tx2"/>
          </a:solidFill>
          <a:latin typeface="Arial Black" pitchFamily="34" charset="0"/>
          <a:cs typeface="Arial" pitchFamily="34" charset="0"/>
        </a:defRPr>
      </a:lvl7pPr>
      <a:lvl8pPr marL="1371600" algn="l" rtl="0" fontAlgn="base">
        <a:spcBef>
          <a:spcPct val="0"/>
        </a:spcBef>
        <a:spcAft>
          <a:spcPct val="0"/>
        </a:spcAft>
        <a:defRPr sz="4000">
          <a:solidFill>
            <a:schemeClr val="tx2"/>
          </a:solidFill>
          <a:latin typeface="Arial Black" pitchFamily="34" charset="0"/>
          <a:cs typeface="Arial" pitchFamily="34" charset="0"/>
        </a:defRPr>
      </a:lvl8pPr>
      <a:lvl9pPr marL="1828800" algn="l" rtl="0" fontAlgn="base">
        <a:spcBef>
          <a:spcPct val="0"/>
        </a:spcBef>
        <a:spcAft>
          <a:spcPct val="0"/>
        </a:spcAft>
        <a:defRPr sz="4000">
          <a:solidFill>
            <a:schemeClr val="tx2"/>
          </a:solidFill>
          <a:latin typeface="Arial Black"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ctrTitle"/>
          </p:nvPr>
        </p:nvSpPr>
        <p:spPr>
          <a:xfrm>
            <a:off x="990600" y="838200"/>
            <a:ext cx="7086600" cy="2286000"/>
          </a:xfrm>
        </p:spPr>
        <p:txBody>
          <a:bodyPr/>
          <a:lstStyle/>
          <a:p>
            <a:pPr algn="ctr">
              <a:lnSpc>
                <a:spcPct val="100000"/>
              </a:lnSpc>
            </a:pPr>
            <a:r>
              <a:rPr lang="en-US" altLang="en-US" sz="5000"/>
              <a:t>Career Portfolio</a:t>
            </a:r>
            <a:r>
              <a:rPr lang="en-US" altLang="en-US" sz="2400"/>
              <a:t/>
            </a:r>
            <a:br>
              <a:rPr lang="en-US" altLang="en-US" sz="2400"/>
            </a:br>
            <a:r>
              <a:rPr lang="en-US" altLang="en-US" sz="2400"/>
              <a:t/>
            </a:r>
            <a:br>
              <a:rPr lang="en-US" altLang="en-US" sz="2400"/>
            </a:br>
            <a:r>
              <a:rPr lang="en-US" altLang="en-US" sz="2400"/>
              <a:t>Georgia GPS Standard FS-CTAE-10</a:t>
            </a:r>
            <a:r>
              <a:rPr lang="en-US" altLang="en-US" sz="800"/>
              <a:t/>
            </a:r>
            <a:br>
              <a:rPr lang="en-US" altLang="en-US" sz="800"/>
            </a:br>
            <a:r>
              <a:rPr lang="en-US" altLang="en-US" sz="800"/>
              <a:t/>
            </a:r>
            <a:br>
              <a:rPr lang="en-US" altLang="en-US" sz="800"/>
            </a:br>
            <a:r>
              <a:rPr lang="en-US" altLang="en-US" sz="1600"/>
              <a:t>Career Development: Learners plan and manage academic-career plan and employment relations</a:t>
            </a:r>
            <a:endParaRPr lang="en-US" altLang="en-US"/>
          </a:p>
        </p:txBody>
      </p:sp>
      <p:pic>
        <p:nvPicPr>
          <p:cNvPr id="399364" name="Picture 4" descr="j028747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3352800"/>
            <a:ext cx="1536700" cy="1403350"/>
          </a:xfrm>
          <a:prstGeom prst="rect">
            <a:avLst/>
          </a:prstGeom>
          <a:noFill/>
          <a:extLst>
            <a:ext uri="{909E8E84-426E-40DD-AFC4-6F175D3DCCD1}">
              <a14:hiddenFill xmlns:a14="http://schemas.microsoft.com/office/drawing/2010/main">
                <a:solidFill>
                  <a:srgbClr val="FFFFFF"/>
                </a:solidFill>
              </a14:hiddenFill>
            </a:ext>
          </a:extLst>
        </p:spPr>
      </p:pic>
      <p:sp>
        <p:nvSpPr>
          <p:cNvPr id="399366" name="Rectangle 6"/>
          <p:cNvSpPr>
            <a:spLocks noChangeArrowheads="1"/>
          </p:cNvSpPr>
          <p:nvPr/>
        </p:nvSpPr>
        <p:spPr bwMode="auto">
          <a:xfrm>
            <a:off x="0" y="4967288"/>
            <a:ext cx="9144000"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effectLst>
                  <a:outerShdw blurRad="38100" dist="38100" dir="2700000" algn="tl">
                    <a:srgbClr val="C0C0C0"/>
                  </a:outerShdw>
                </a:effectLst>
              </a:rPr>
              <a:t>Dr. Frank B. Flanders and Katherine Hudson</a:t>
            </a:r>
          </a:p>
          <a:p>
            <a:pPr algn="ctr"/>
            <a:endParaRPr lang="en-US" altLang="en-US" sz="1000" b="1">
              <a:effectLst>
                <a:outerShdw blurRad="38100" dist="38100" dir="2700000" algn="tl">
                  <a:srgbClr val="C0C0C0"/>
                </a:outerShdw>
              </a:effectLst>
            </a:endParaRPr>
          </a:p>
          <a:p>
            <a:pPr algn="ctr"/>
            <a:r>
              <a:rPr lang="en-US" altLang="en-US" b="1">
                <a:effectLst>
                  <a:outerShdw blurRad="38100" dist="38100" dir="2700000" algn="tl">
                    <a:srgbClr val="C0C0C0"/>
                  </a:outerShdw>
                </a:effectLst>
              </a:rPr>
              <a:t>Georgia CTAE Resource Network Curriculum Office</a:t>
            </a:r>
          </a:p>
          <a:p>
            <a:pPr algn="ctr"/>
            <a:r>
              <a:rPr lang="en-US" altLang="en-US" b="1">
                <a:effectLst>
                  <a:outerShdw blurRad="38100" dist="38100" dir="2700000" algn="tl">
                    <a:srgbClr val="C0C0C0"/>
                  </a:outerShdw>
                </a:effectLst>
              </a:rPr>
              <a:t>July 2008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xfrm>
            <a:off x="685800" y="304800"/>
            <a:ext cx="7772400" cy="914400"/>
          </a:xfrm>
        </p:spPr>
        <p:txBody>
          <a:bodyPr/>
          <a:lstStyle/>
          <a:p>
            <a:pPr algn="ctr"/>
            <a:r>
              <a:rPr lang="en-US" altLang="en-US"/>
              <a:t>Awards and Achievements</a:t>
            </a:r>
          </a:p>
        </p:txBody>
      </p:sp>
      <p:sp>
        <p:nvSpPr>
          <p:cNvPr id="561155" name="Rectangle 3"/>
          <p:cNvSpPr>
            <a:spLocks noGrp="1" noChangeArrowheads="1"/>
          </p:cNvSpPr>
          <p:nvPr>
            <p:ph type="body" sz="half" idx="1"/>
          </p:nvPr>
        </p:nvSpPr>
        <p:spPr>
          <a:xfrm>
            <a:off x="381000" y="1143000"/>
            <a:ext cx="8382000" cy="5791200"/>
          </a:xfrm>
        </p:spPr>
        <p:txBody>
          <a:bodyPr/>
          <a:lstStyle/>
          <a:p>
            <a:pPr>
              <a:lnSpc>
                <a:spcPct val="95000"/>
              </a:lnSpc>
            </a:pPr>
            <a:r>
              <a:rPr lang="en-US" altLang="en-US" sz="2200"/>
              <a:t>Shows employers all of your accomplishments</a:t>
            </a:r>
          </a:p>
          <a:p>
            <a:pPr>
              <a:lnSpc>
                <a:spcPct val="95000"/>
              </a:lnSpc>
            </a:pPr>
            <a:r>
              <a:rPr lang="en-US" altLang="en-US" sz="2200"/>
              <a:t>Possible awards and achievements could be:</a:t>
            </a:r>
          </a:p>
          <a:p>
            <a:pPr lvl="1">
              <a:lnSpc>
                <a:spcPct val="95000"/>
              </a:lnSpc>
            </a:pPr>
            <a:r>
              <a:rPr lang="en-US" altLang="en-US" sz="1600"/>
              <a:t>Making the honor roll </a:t>
            </a:r>
          </a:p>
          <a:p>
            <a:pPr lvl="1">
              <a:lnSpc>
                <a:spcPct val="95000"/>
              </a:lnSpc>
            </a:pPr>
            <a:r>
              <a:rPr lang="en-US" altLang="en-US" sz="1600"/>
              <a:t>Winning a scholarship</a:t>
            </a:r>
          </a:p>
          <a:p>
            <a:pPr lvl="1">
              <a:lnSpc>
                <a:spcPct val="95000"/>
              </a:lnSpc>
            </a:pPr>
            <a:r>
              <a:rPr lang="en-US" altLang="en-US" sz="1600"/>
              <a:t>Being recognized for community service</a:t>
            </a:r>
          </a:p>
          <a:p>
            <a:pPr lvl="1">
              <a:lnSpc>
                <a:spcPct val="95000"/>
              </a:lnSpc>
            </a:pPr>
            <a:r>
              <a:rPr lang="en-US" altLang="en-US" sz="1600"/>
              <a:t>Awarded MVP on a sports team </a:t>
            </a:r>
          </a:p>
          <a:p>
            <a:pPr lvl="1">
              <a:lnSpc>
                <a:spcPct val="95000"/>
              </a:lnSpc>
            </a:pPr>
            <a:r>
              <a:rPr lang="en-US" altLang="en-US" sz="1600"/>
              <a:t>Obtaining a certification</a:t>
            </a:r>
          </a:p>
          <a:p>
            <a:pPr lvl="1">
              <a:lnSpc>
                <a:spcPct val="95000"/>
              </a:lnSpc>
            </a:pPr>
            <a:r>
              <a:rPr lang="en-US" altLang="en-US" sz="1600"/>
              <a:t>An example of a particularly outstanding performance</a:t>
            </a:r>
            <a:r>
              <a:rPr lang="en-US" altLang="en-US" sz="1800"/>
              <a:t> </a:t>
            </a:r>
          </a:p>
          <a:p>
            <a:pPr>
              <a:lnSpc>
                <a:spcPct val="95000"/>
              </a:lnSpc>
            </a:pPr>
            <a:r>
              <a:rPr lang="en-US" altLang="en-US" sz="2200"/>
              <a:t>Include any certificates or documents that prove your achievement or receipt of award and take pictures of any medals or trophies that will not fit in your notebook</a:t>
            </a:r>
          </a:p>
          <a:p>
            <a:pPr>
              <a:lnSpc>
                <a:spcPct val="95000"/>
              </a:lnSpc>
            </a:pPr>
            <a:r>
              <a:rPr lang="en-US" altLang="en-US" sz="2200"/>
              <a:t>For each award, explain what it was for, why it was given to you, and what work was involved in attaining it</a:t>
            </a:r>
          </a:p>
          <a:p>
            <a:pPr>
              <a:lnSpc>
                <a:spcPct val="95000"/>
              </a:lnSpc>
            </a:pPr>
            <a:r>
              <a:rPr lang="en-US" altLang="en-US" sz="2200"/>
              <a:t>For each achievement, explain what your goal was, the steps you took to accomplish it, and any obstacles you encountered along the way</a:t>
            </a:r>
            <a:r>
              <a:rPr lang="en-US" altLang="en-US" sz="2000"/>
              <a:t> </a:t>
            </a:r>
          </a:p>
        </p:txBody>
      </p:sp>
      <p:pic>
        <p:nvPicPr>
          <p:cNvPr id="561156" name="Picture 4" descr="MPj04011290000[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172200" y="2057400"/>
            <a:ext cx="1828800" cy="1279525"/>
          </a:xfrm>
          <a:noFill/>
          <a:ln w="15875">
            <a:solidFill>
              <a:srgbClr val="333333"/>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a:xfrm>
            <a:off x="685800" y="304800"/>
            <a:ext cx="7772400" cy="914400"/>
          </a:xfrm>
        </p:spPr>
        <p:txBody>
          <a:bodyPr/>
          <a:lstStyle/>
          <a:p>
            <a:pPr algn="ctr"/>
            <a:r>
              <a:rPr lang="en-US" altLang="en-US"/>
              <a:t>Work Experience</a:t>
            </a:r>
          </a:p>
        </p:txBody>
      </p:sp>
      <p:sp>
        <p:nvSpPr>
          <p:cNvPr id="562179" name="Rectangle 3"/>
          <p:cNvSpPr>
            <a:spLocks noGrp="1" noChangeArrowheads="1"/>
          </p:cNvSpPr>
          <p:nvPr>
            <p:ph type="body" idx="1"/>
          </p:nvPr>
        </p:nvSpPr>
        <p:spPr>
          <a:xfrm>
            <a:off x="685800" y="1066800"/>
            <a:ext cx="7772400" cy="5715000"/>
          </a:xfrm>
        </p:spPr>
        <p:txBody>
          <a:bodyPr/>
          <a:lstStyle/>
          <a:p>
            <a:pPr>
              <a:lnSpc>
                <a:spcPct val="80000"/>
              </a:lnSpc>
            </a:pPr>
            <a:r>
              <a:rPr lang="en-US" altLang="en-US" sz="1600"/>
              <a:t>Shows an employer you are mature enough to handle job responsibilities and have had the opportunity to practice your skills and training in real-world situations</a:t>
            </a:r>
          </a:p>
          <a:p>
            <a:pPr>
              <a:lnSpc>
                <a:spcPct val="80000"/>
              </a:lnSpc>
              <a:buFontTx/>
              <a:buNone/>
            </a:pPr>
            <a:endParaRPr lang="en-US" altLang="en-US" sz="800"/>
          </a:p>
          <a:p>
            <a:pPr>
              <a:lnSpc>
                <a:spcPct val="80000"/>
              </a:lnSpc>
            </a:pPr>
            <a:r>
              <a:rPr lang="en-US" altLang="en-US" sz="1600"/>
              <a:t>Proves you have prepared for full-time employment and have learned to work with others in ways that are successful and rewarding</a:t>
            </a:r>
          </a:p>
          <a:p>
            <a:pPr>
              <a:lnSpc>
                <a:spcPct val="80000"/>
              </a:lnSpc>
              <a:buFontTx/>
              <a:buNone/>
            </a:pPr>
            <a:endParaRPr lang="en-US" altLang="en-US" sz="800"/>
          </a:p>
          <a:p>
            <a:pPr>
              <a:lnSpc>
                <a:spcPct val="80000"/>
              </a:lnSpc>
            </a:pPr>
            <a:r>
              <a:rPr lang="en-US" altLang="en-US" sz="1600"/>
              <a:t>Could be a summer or after-school job, an internship, helping with a family business, or a neighborhood babysitting gig</a:t>
            </a:r>
          </a:p>
          <a:p>
            <a:pPr>
              <a:lnSpc>
                <a:spcPct val="80000"/>
              </a:lnSpc>
              <a:buFontTx/>
              <a:buNone/>
            </a:pPr>
            <a:endParaRPr lang="en-US" altLang="en-US" sz="800"/>
          </a:p>
          <a:p>
            <a:pPr>
              <a:lnSpc>
                <a:spcPct val="80000"/>
              </a:lnSpc>
            </a:pPr>
            <a:r>
              <a:rPr lang="en-US" altLang="en-US" sz="1600"/>
              <a:t>Can be organized two ways. You should choose the way that best fits your work experience and your desired career:</a:t>
            </a:r>
          </a:p>
          <a:p>
            <a:pPr lvl="1">
              <a:lnSpc>
                <a:spcPct val="80000"/>
              </a:lnSpc>
            </a:pPr>
            <a:r>
              <a:rPr lang="en-US" altLang="en-US" sz="1400"/>
              <a:t>Experience related to your desired career appears first</a:t>
            </a:r>
          </a:p>
          <a:p>
            <a:pPr lvl="1">
              <a:lnSpc>
                <a:spcPct val="80000"/>
              </a:lnSpc>
            </a:pPr>
            <a:r>
              <a:rPr lang="en-US" altLang="en-US" sz="1400"/>
              <a:t>Chronological order</a:t>
            </a:r>
          </a:p>
          <a:p>
            <a:pPr lvl="1">
              <a:lnSpc>
                <a:spcPct val="80000"/>
              </a:lnSpc>
              <a:buFontTx/>
              <a:buNone/>
            </a:pPr>
            <a:endParaRPr lang="en-US" altLang="en-US" sz="800"/>
          </a:p>
          <a:p>
            <a:pPr>
              <a:lnSpc>
                <a:spcPct val="80000"/>
              </a:lnSpc>
            </a:pPr>
            <a:r>
              <a:rPr lang="en-US" altLang="en-US" sz="1600"/>
              <a:t>Each work experience entry should tell the reader:</a:t>
            </a:r>
          </a:p>
          <a:p>
            <a:pPr lvl="1">
              <a:lnSpc>
                <a:spcPct val="80000"/>
              </a:lnSpc>
            </a:pPr>
            <a:r>
              <a:rPr lang="en-US" altLang="en-US" sz="1400"/>
              <a:t>The employer</a:t>
            </a:r>
          </a:p>
          <a:p>
            <a:pPr lvl="1">
              <a:lnSpc>
                <a:spcPct val="80000"/>
              </a:lnSpc>
            </a:pPr>
            <a:r>
              <a:rPr lang="en-US" altLang="en-US" sz="1400"/>
              <a:t>Your title</a:t>
            </a:r>
          </a:p>
          <a:p>
            <a:pPr lvl="1">
              <a:lnSpc>
                <a:spcPct val="80000"/>
              </a:lnSpc>
            </a:pPr>
            <a:r>
              <a:rPr lang="en-US" altLang="en-US" sz="1400"/>
              <a:t>Dates you worked there</a:t>
            </a:r>
          </a:p>
          <a:p>
            <a:pPr lvl="1">
              <a:lnSpc>
                <a:spcPct val="80000"/>
              </a:lnSpc>
            </a:pPr>
            <a:r>
              <a:rPr lang="en-US" altLang="en-US" sz="1400"/>
              <a:t>Job responsibilities</a:t>
            </a:r>
          </a:p>
          <a:p>
            <a:pPr lvl="1">
              <a:lnSpc>
                <a:spcPct val="80000"/>
              </a:lnSpc>
            </a:pPr>
            <a:r>
              <a:rPr lang="en-US" altLang="en-US" sz="1400"/>
              <a:t>Description of day-to-day tasks</a:t>
            </a:r>
          </a:p>
          <a:p>
            <a:pPr lvl="1">
              <a:lnSpc>
                <a:spcPct val="80000"/>
              </a:lnSpc>
            </a:pPr>
            <a:r>
              <a:rPr lang="en-US" altLang="en-US" sz="1400"/>
              <a:t>Any projects you worked on, including your role on the project, the contributions you made, and how you helped reach project completion</a:t>
            </a:r>
          </a:p>
          <a:p>
            <a:pPr lvl="1">
              <a:lnSpc>
                <a:spcPct val="80000"/>
              </a:lnSpc>
              <a:buFontTx/>
              <a:buNone/>
            </a:pPr>
            <a:endParaRPr lang="en-US" altLang="en-US" sz="800"/>
          </a:p>
          <a:p>
            <a:pPr>
              <a:lnSpc>
                <a:spcPct val="80000"/>
              </a:lnSpc>
            </a:pPr>
            <a:r>
              <a:rPr lang="en-US" altLang="en-US" sz="1600"/>
              <a:t>Include evidence of your work experience, such as certificates or other documents of employer recognition, business cards from past employers, copies of performance reviews, and pictures of you on the job</a:t>
            </a:r>
          </a:p>
        </p:txBody>
      </p:sp>
      <p:pic>
        <p:nvPicPr>
          <p:cNvPr id="562194" name="Picture 18" descr="MPj040909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429000"/>
            <a:ext cx="2438400" cy="1724025"/>
          </a:xfrm>
          <a:prstGeom prst="rect">
            <a:avLst/>
          </a:prstGeom>
          <a:noFill/>
          <a:ln w="15875">
            <a:solidFill>
              <a:srgbClr val="333333"/>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685800" y="228600"/>
            <a:ext cx="7772400" cy="914400"/>
          </a:xfrm>
        </p:spPr>
        <p:txBody>
          <a:bodyPr/>
          <a:lstStyle/>
          <a:p>
            <a:pPr algn="ctr"/>
            <a:r>
              <a:rPr lang="en-US" altLang="en-US"/>
              <a:t>Leadership Experience</a:t>
            </a:r>
          </a:p>
        </p:txBody>
      </p:sp>
      <p:sp>
        <p:nvSpPr>
          <p:cNvPr id="563203" name="Rectangle 3"/>
          <p:cNvSpPr>
            <a:spLocks noGrp="1" noChangeArrowheads="1"/>
          </p:cNvSpPr>
          <p:nvPr>
            <p:ph type="body" idx="1"/>
          </p:nvPr>
        </p:nvSpPr>
        <p:spPr>
          <a:xfrm>
            <a:off x="685800" y="914400"/>
            <a:ext cx="7772400" cy="5791200"/>
          </a:xfrm>
        </p:spPr>
        <p:txBody>
          <a:bodyPr/>
          <a:lstStyle/>
          <a:p>
            <a:pPr>
              <a:lnSpc>
                <a:spcPct val="80000"/>
              </a:lnSpc>
            </a:pPr>
            <a:r>
              <a:rPr lang="en-US" altLang="en-US" sz="1800"/>
              <a:t>Shows you:</a:t>
            </a:r>
          </a:p>
          <a:p>
            <a:pPr lvl="1">
              <a:lnSpc>
                <a:spcPct val="80000"/>
              </a:lnSpc>
            </a:pPr>
            <a:r>
              <a:rPr lang="en-US" altLang="en-US" sz="1500"/>
              <a:t>Can use your intellect, experience, and job-relevant skills to lead and motivate others</a:t>
            </a:r>
          </a:p>
          <a:p>
            <a:pPr lvl="1">
              <a:lnSpc>
                <a:spcPct val="80000"/>
              </a:lnSpc>
            </a:pPr>
            <a:r>
              <a:rPr lang="en-US" altLang="en-US" sz="1500"/>
              <a:t>Have been trusted enough to have been put in a leadership role</a:t>
            </a:r>
          </a:p>
          <a:p>
            <a:pPr lvl="1">
              <a:lnSpc>
                <a:spcPct val="80000"/>
              </a:lnSpc>
            </a:pPr>
            <a:r>
              <a:rPr lang="en-US" altLang="en-US" sz="1500"/>
              <a:t>Can work well with others</a:t>
            </a:r>
          </a:p>
          <a:p>
            <a:pPr lvl="1">
              <a:lnSpc>
                <a:spcPct val="80000"/>
              </a:lnSpc>
            </a:pPr>
            <a:r>
              <a:rPr lang="en-US" altLang="en-US" sz="1500"/>
              <a:t>Can communicate effectively</a:t>
            </a:r>
          </a:p>
          <a:p>
            <a:pPr lvl="1">
              <a:lnSpc>
                <a:spcPct val="80000"/>
              </a:lnSpc>
              <a:buFontTx/>
              <a:buNone/>
            </a:pPr>
            <a:endParaRPr lang="en-US" altLang="en-US" sz="800"/>
          </a:p>
          <a:p>
            <a:pPr>
              <a:lnSpc>
                <a:spcPct val="80000"/>
              </a:lnSpc>
            </a:pPr>
            <a:r>
              <a:rPr lang="en-US" altLang="en-US" sz="1800"/>
              <a:t>One of the most important factors in hiring and promotion decisions</a:t>
            </a:r>
          </a:p>
          <a:p>
            <a:pPr>
              <a:lnSpc>
                <a:spcPct val="80000"/>
              </a:lnSpc>
              <a:buFontTx/>
              <a:buNone/>
            </a:pPr>
            <a:endParaRPr lang="en-US" altLang="en-US" sz="800"/>
          </a:p>
          <a:p>
            <a:pPr>
              <a:lnSpc>
                <a:spcPct val="80000"/>
              </a:lnSpc>
            </a:pPr>
            <a:r>
              <a:rPr lang="en-US" altLang="en-US" sz="1800"/>
              <a:t>Examples could be:</a:t>
            </a:r>
          </a:p>
          <a:p>
            <a:pPr lvl="1">
              <a:lnSpc>
                <a:spcPct val="80000"/>
              </a:lnSpc>
            </a:pPr>
            <a:r>
              <a:rPr lang="en-US" altLang="en-US" sz="1500"/>
              <a:t>Holding an officer position in a club</a:t>
            </a:r>
          </a:p>
          <a:p>
            <a:pPr lvl="1">
              <a:lnSpc>
                <a:spcPct val="80000"/>
              </a:lnSpc>
            </a:pPr>
            <a:r>
              <a:rPr lang="en-US" altLang="en-US" sz="1500"/>
              <a:t>Being captain of a sports team</a:t>
            </a:r>
          </a:p>
          <a:p>
            <a:pPr lvl="1">
              <a:lnSpc>
                <a:spcPct val="80000"/>
              </a:lnSpc>
            </a:pPr>
            <a:r>
              <a:rPr lang="en-US" altLang="en-US" sz="1500"/>
              <a:t>Being the leader of a group assignment</a:t>
            </a:r>
          </a:p>
          <a:p>
            <a:pPr lvl="1">
              <a:lnSpc>
                <a:spcPct val="80000"/>
              </a:lnSpc>
            </a:pPr>
            <a:r>
              <a:rPr lang="en-US" altLang="en-US" sz="1500"/>
              <a:t>Any time you showed leadership skills during an activity </a:t>
            </a:r>
          </a:p>
          <a:p>
            <a:pPr lvl="1">
              <a:lnSpc>
                <a:spcPct val="80000"/>
              </a:lnSpc>
              <a:buFontTx/>
              <a:buNone/>
            </a:pPr>
            <a:r>
              <a:rPr lang="en-US" altLang="en-US" sz="1500"/>
              <a:t>	or project</a:t>
            </a:r>
          </a:p>
          <a:p>
            <a:pPr lvl="1">
              <a:lnSpc>
                <a:spcPct val="80000"/>
              </a:lnSpc>
              <a:buFontTx/>
              <a:buNone/>
            </a:pPr>
            <a:endParaRPr lang="en-US" altLang="en-US" sz="800"/>
          </a:p>
          <a:p>
            <a:pPr>
              <a:lnSpc>
                <a:spcPct val="80000"/>
              </a:lnSpc>
            </a:pPr>
            <a:r>
              <a:rPr lang="en-US" altLang="en-US" sz="1800"/>
              <a:t>For each leadership experience:</a:t>
            </a:r>
          </a:p>
          <a:p>
            <a:pPr lvl="1">
              <a:lnSpc>
                <a:spcPct val="80000"/>
              </a:lnSpc>
            </a:pPr>
            <a:r>
              <a:rPr lang="en-US" altLang="en-US" sz="1500"/>
              <a:t>Describe the situation</a:t>
            </a:r>
          </a:p>
          <a:p>
            <a:pPr lvl="1">
              <a:lnSpc>
                <a:spcPct val="80000"/>
              </a:lnSpc>
            </a:pPr>
            <a:r>
              <a:rPr lang="en-US" altLang="en-US" sz="1500"/>
              <a:t>What your responsibilities were</a:t>
            </a:r>
          </a:p>
          <a:p>
            <a:pPr lvl="1">
              <a:lnSpc>
                <a:spcPct val="80000"/>
              </a:lnSpc>
            </a:pPr>
            <a:r>
              <a:rPr lang="en-US" altLang="en-US" sz="1500"/>
              <a:t>How you accomplished your goals</a:t>
            </a:r>
          </a:p>
          <a:p>
            <a:pPr lvl="1">
              <a:lnSpc>
                <a:spcPct val="80000"/>
              </a:lnSpc>
            </a:pPr>
            <a:r>
              <a:rPr lang="en-US" altLang="en-US" sz="1500"/>
              <a:t>The skills you used or acquired</a:t>
            </a:r>
          </a:p>
          <a:p>
            <a:pPr lvl="1">
              <a:lnSpc>
                <a:spcPct val="80000"/>
              </a:lnSpc>
            </a:pPr>
            <a:r>
              <a:rPr lang="en-US" altLang="en-US" sz="1500"/>
              <a:t>How your leadership affected others</a:t>
            </a:r>
          </a:p>
          <a:p>
            <a:pPr lvl="1">
              <a:lnSpc>
                <a:spcPct val="80000"/>
              </a:lnSpc>
              <a:buFontTx/>
              <a:buNone/>
            </a:pPr>
            <a:endParaRPr lang="en-US" altLang="en-US" sz="800"/>
          </a:p>
          <a:p>
            <a:pPr>
              <a:lnSpc>
                <a:spcPct val="80000"/>
              </a:lnSpc>
            </a:pPr>
            <a:r>
              <a:rPr lang="en-US" altLang="en-US" sz="1800"/>
              <a:t>Include proof, such as recognition of your leadership or relevant pictures</a:t>
            </a:r>
          </a:p>
        </p:txBody>
      </p:sp>
      <p:pic>
        <p:nvPicPr>
          <p:cNvPr id="563222" name="Picture 22" descr="MCj033412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200400"/>
            <a:ext cx="1500188" cy="2505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685800" y="228600"/>
            <a:ext cx="7772400" cy="914400"/>
          </a:xfrm>
        </p:spPr>
        <p:txBody>
          <a:bodyPr/>
          <a:lstStyle/>
          <a:p>
            <a:pPr algn="ctr"/>
            <a:r>
              <a:rPr lang="en-US" altLang="en-US"/>
              <a:t>Extracurricular Activities</a:t>
            </a:r>
          </a:p>
        </p:txBody>
      </p:sp>
      <p:sp>
        <p:nvSpPr>
          <p:cNvPr id="564227" name="Rectangle 3"/>
          <p:cNvSpPr>
            <a:spLocks noGrp="1" noChangeArrowheads="1"/>
          </p:cNvSpPr>
          <p:nvPr>
            <p:ph type="body" sz="half" idx="1"/>
          </p:nvPr>
        </p:nvSpPr>
        <p:spPr>
          <a:xfrm>
            <a:off x="381000" y="914400"/>
            <a:ext cx="8382000" cy="5638800"/>
          </a:xfrm>
        </p:spPr>
        <p:txBody>
          <a:bodyPr/>
          <a:lstStyle/>
          <a:p>
            <a:r>
              <a:rPr lang="en-US" altLang="en-US" sz="2200"/>
              <a:t>Shows the reader:</a:t>
            </a:r>
          </a:p>
          <a:p>
            <a:pPr lvl="1"/>
            <a:r>
              <a:rPr lang="en-US" altLang="en-US" sz="1600"/>
              <a:t>You have made a meaningful contribution to something</a:t>
            </a:r>
          </a:p>
          <a:p>
            <a:pPr lvl="1"/>
            <a:r>
              <a:rPr lang="en-US" altLang="en-US" sz="1600"/>
              <a:t>What your non-academic interests are</a:t>
            </a:r>
          </a:p>
          <a:p>
            <a:pPr lvl="1"/>
            <a:r>
              <a:rPr lang="en-US" altLang="en-US" sz="1600"/>
              <a:t>That you can maintain a long-term commitment</a:t>
            </a:r>
          </a:p>
          <a:p>
            <a:pPr lvl="1"/>
            <a:r>
              <a:rPr lang="en-US" altLang="en-US" sz="1600"/>
              <a:t>That you can manage your time and priorities</a:t>
            </a:r>
          </a:p>
          <a:p>
            <a:pPr lvl="1"/>
            <a:r>
              <a:rPr lang="en-US" altLang="en-US" sz="1600"/>
              <a:t>What unique perspectives you can bring to a group</a:t>
            </a:r>
          </a:p>
          <a:p>
            <a:pPr lvl="1">
              <a:buFontTx/>
              <a:buNone/>
            </a:pPr>
            <a:endParaRPr lang="en-US" altLang="en-US" sz="800"/>
          </a:p>
          <a:p>
            <a:r>
              <a:rPr lang="en-US" altLang="en-US" sz="2200"/>
              <a:t>Could be a school club, volunteer activity, religious affiliation, sports team, or personal hobby</a:t>
            </a:r>
          </a:p>
          <a:p>
            <a:pPr>
              <a:buFontTx/>
              <a:buNone/>
            </a:pPr>
            <a:endParaRPr lang="en-US" altLang="en-US" sz="800"/>
          </a:p>
          <a:p>
            <a:r>
              <a:rPr lang="en-US" altLang="en-US" sz="2200"/>
              <a:t>For each organization, explain what its purpose was, what you gained by being part of it, and how you contributed to it</a:t>
            </a:r>
          </a:p>
          <a:p>
            <a:pPr>
              <a:buFontTx/>
              <a:buNone/>
            </a:pPr>
            <a:endParaRPr lang="en-US" altLang="en-US" sz="800"/>
          </a:p>
          <a:p>
            <a:r>
              <a:rPr lang="en-US" altLang="en-US" sz="2200"/>
              <a:t>For each personal activity or hobby, explain how you stay active in it and what you gain or learn from it</a:t>
            </a:r>
          </a:p>
          <a:p>
            <a:pPr>
              <a:buFontTx/>
              <a:buNone/>
            </a:pPr>
            <a:endParaRPr lang="en-US" altLang="en-US" sz="800"/>
          </a:p>
          <a:p>
            <a:r>
              <a:rPr lang="en-US" altLang="en-US" sz="2200"/>
              <a:t>Include pictures and other documentation of your extracurricular activities</a:t>
            </a:r>
          </a:p>
        </p:txBody>
      </p:sp>
      <p:pic>
        <p:nvPicPr>
          <p:cNvPr id="564241" name="Picture 17" descr="MCj00892000000[1]"/>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553200" y="1295400"/>
            <a:ext cx="1447800" cy="144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685800" y="381000"/>
            <a:ext cx="7772400" cy="914400"/>
          </a:xfrm>
        </p:spPr>
        <p:txBody>
          <a:bodyPr/>
          <a:lstStyle/>
          <a:p>
            <a:pPr algn="ctr"/>
            <a:r>
              <a:rPr lang="en-US" altLang="en-US"/>
              <a:t>Special Skills</a:t>
            </a:r>
          </a:p>
        </p:txBody>
      </p:sp>
      <p:sp>
        <p:nvSpPr>
          <p:cNvPr id="588803" name="Rectangle 3"/>
          <p:cNvSpPr>
            <a:spLocks noGrp="1" noChangeArrowheads="1"/>
          </p:cNvSpPr>
          <p:nvPr>
            <p:ph type="body" idx="1"/>
          </p:nvPr>
        </p:nvSpPr>
        <p:spPr>
          <a:xfrm>
            <a:off x="381000" y="1219200"/>
            <a:ext cx="8382000" cy="5715000"/>
          </a:xfrm>
        </p:spPr>
        <p:txBody>
          <a:bodyPr/>
          <a:lstStyle/>
          <a:p>
            <a:pPr>
              <a:lnSpc>
                <a:spcPct val="95000"/>
              </a:lnSpc>
            </a:pPr>
            <a:r>
              <a:rPr lang="en-US" altLang="en-US" sz="2400"/>
              <a:t>Examples of skills would be:</a:t>
            </a:r>
          </a:p>
          <a:p>
            <a:pPr lvl="1">
              <a:lnSpc>
                <a:spcPct val="95000"/>
              </a:lnSpc>
            </a:pPr>
            <a:r>
              <a:rPr lang="en-US" altLang="en-US" sz="1600" b="1"/>
              <a:t>Computer proficiencies and technical abilities:</a:t>
            </a:r>
            <a:r>
              <a:rPr lang="en-US" altLang="en-US" sz="1600"/>
              <a:t> fluent in Java, proficient in Excel, certified in farm safety</a:t>
            </a:r>
          </a:p>
          <a:p>
            <a:pPr lvl="1">
              <a:lnSpc>
                <a:spcPct val="95000"/>
              </a:lnSpc>
            </a:pPr>
            <a:r>
              <a:rPr lang="en-US" altLang="en-US" sz="1600" b="1"/>
              <a:t>Office procedures:</a:t>
            </a:r>
            <a:r>
              <a:rPr lang="en-US" altLang="en-US" sz="1600"/>
              <a:t> answering multi-lined phone systems, taking dictation, greeting clients</a:t>
            </a:r>
          </a:p>
          <a:p>
            <a:pPr lvl="1">
              <a:lnSpc>
                <a:spcPct val="95000"/>
              </a:lnSpc>
            </a:pPr>
            <a:r>
              <a:rPr lang="en-US" altLang="en-US" sz="1600" b="1"/>
              <a:t>Linguistic capabilities:</a:t>
            </a:r>
            <a:r>
              <a:rPr lang="en-US" altLang="en-US" sz="1600"/>
              <a:t> fluency in a foreign language, ability to translate</a:t>
            </a:r>
          </a:p>
          <a:p>
            <a:pPr lvl="1">
              <a:lnSpc>
                <a:spcPct val="95000"/>
              </a:lnSpc>
            </a:pPr>
            <a:r>
              <a:rPr lang="en-US" altLang="en-US" sz="1600"/>
              <a:t>General skills: leadership, communication, time management, organization, reasoning, decision making</a:t>
            </a:r>
          </a:p>
          <a:p>
            <a:pPr lvl="1">
              <a:lnSpc>
                <a:spcPct val="95000"/>
              </a:lnSpc>
            </a:pPr>
            <a:r>
              <a:rPr lang="en-US" altLang="en-US" sz="1600" b="1"/>
              <a:t>Personal Qualities:</a:t>
            </a:r>
            <a:r>
              <a:rPr lang="en-US" altLang="en-US" sz="1600"/>
              <a:t> team player, self-motivator, values oriented, self-confident</a:t>
            </a:r>
          </a:p>
          <a:p>
            <a:pPr lvl="1">
              <a:lnSpc>
                <a:spcPct val="95000"/>
              </a:lnSpc>
            </a:pPr>
            <a:r>
              <a:rPr lang="en-US" altLang="en-US" sz="1600"/>
              <a:t>Any skill that is</a:t>
            </a:r>
            <a:r>
              <a:rPr lang="en-US" altLang="en-US" sz="1600" b="1"/>
              <a:t> industry-specific</a:t>
            </a:r>
            <a:r>
              <a:rPr lang="en-US" altLang="en-US" sz="1600"/>
              <a:t> for the job you’re seeking</a:t>
            </a:r>
          </a:p>
          <a:p>
            <a:pPr lvl="1">
              <a:lnSpc>
                <a:spcPct val="95000"/>
              </a:lnSpc>
              <a:buFontTx/>
              <a:buNone/>
            </a:pPr>
            <a:endParaRPr lang="en-US" altLang="en-US" sz="800"/>
          </a:p>
          <a:p>
            <a:pPr>
              <a:lnSpc>
                <a:spcPct val="95000"/>
              </a:lnSpc>
            </a:pPr>
            <a:r>
              <a:rPr lang="en-US" altLang="en-US" sz="2400"/>
              <a:t>Show proof of each skill by including past work, describing a situation in which you used the skill, or including pictures. For example:</a:t>
            </a:r>
          </a:p>
          <a:p>
            <a:pPr lvl="1">
              <a:lnSpc>
                <a:spcPct val="95000"/>
              </a:lnSpc>
            </a:pPr>
            <a:r>
              <a:rPr lang="en-US" altLang="en-US" sz="1800"/>
              <a:t>If you are fluent in Java, provide a screen shot of a website you created</a:t>
            </a:r>
          </a:p>
          <a:p>
            <a:pPr lvl="1">
              <a:lnSpc>
                <a:spcPct val="95000"/>
              </a:lnSpc>
            </a:pPr>
            <a:r>
              <a:rPr lang="en-US" altLang="en-US" sz="1800"/>
              <a:t>If you say you have teamwork skills, describe a time when you used your skills to make a group run more efficiently or achieve a goal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a:xfrm>
            <a:off x="685800" y="152400"/>
            <a:ext cx="7772400" cy="914400"/>
          </a:xfrm>
        </p:spPr>
        <p:txBody>
          <a:bodyPr/>
          <a:lstStyle/>
          <a:p>
            <a:pPr algn="ctr"/>
            <a:r>
              <a:rPr lang="en-US" altLang="en-US" sz="3600"/>
              <a:t>Examples of Work</a:t>
            </a:r>
          </a:p>
        </p:txBody>
      </p:sp>
      <p:sp>
        <p:nvSpPr>
          <p:cNvPr id="590851" name="Rectangle 3"/>
          <p:cNvSpPr>
            <a:spLocks noGrp="1" noChangeArrowheads="1"/>
          </p:cNvSpPr>
          <p:nvPr>
            <p:ph type="body" idx="1"/>
          </p:nvPr>
        </p:nvSpPr>
        <p:spPr>
          <a:xfrm>
            <a:off x="381000" y="914400"/>
            <a:ext cx="8382000" cy="5791200"/>
          </a:xfrm>
        </p:spPr>
        <p:txBody>
          <a:bodyPr/>
          <a:lstStyle/>
          <a:p>
            <a:pPr>
              <a:lnSpc>
                <a:spcPct val="80000"/>
              </a:lnSpc>
            </a:pPr>
            <a:r>
              <a:rPr lang="en-US" altLang="en-US" sz="1800"/>
              <a:t>Demonstrates what you can do and how well you can do it</a:t>
            </a:r>
          </a:p>
          <a:p>
            <a:pPr>
              <a:lnSpc>
                <a:spcPct val="80000"/>
              </a:lnSpc>
              <a:buFontTx/>
              <a:buNone/>
            </a:pPr>
            <a:endParaRPr lang="en-US" altLang="en-US" sz="800"/>
          </a:p>
          <a:p>
            <a:pPr>
              <a:lnSpc>
                <a:spcPct val="80000"/>
              </a:lnSpc>
            </a:pPr>
            <a:r>
              <a:rPr lang="en-US" altLang="en-US" sz="1800"/>
              <a:t>Choose samples that display skills appropriate to your desired career</a:t>
            </a:r>
          </a:p>
          <a:p>
            <a:pPr>
              <a:lnSpc>
                <a:spcPct val="80000"/>
              </a:lnSpc>
              <a:buFontTx/>
              <a:buNone/>
            </a:pPr>
            <a:endParaRPr lang="en-US" altLang="en-US" sz="800"/>
          </a:p>
          <a:p>
            <a:pPr>
              <a:lnSpc>
                <a:spcPct val="80000"/>
              </a:lnSpc>
            </a:pPr>
            <a:r>
              <a:rPr lang="en-US" altLang="en-US" sz="1800"/>
              <a:t>Examples should be work that you are proud of and shows care and planning</a:t>
            </a:r>
          </a:p>
          <a:p>
            <a:pPr>
              <a:lnSpc>
                <a:spcPct val="80000"/>
              </a:lnSpc>
              <a:buFontTx/>
              <a:buNone/>
            </a:pPr>
            <a:endParaRPr lang="en-US" altLang="en-US" sz="800"/>
          </a:p>
          <a:p>
            <a:pPr>
              <a:lnSpc>
                <a:spcPct val="80000"/>
              </a:lnSpc>
            </a:pPr>
            <a:r>
              <a:rPr lang="en-US" altLang="en-US" sz="1800"/>
              <a:t>Include a picture of any samples of work that are three-dimensional or won’t fit in the notebook</a:t>
            </a:r>
          </a:p>
          <a:p>
            <a:pPr>
              <a:lnSpc>
                <a:spcPct val="80000"/>
              </a:lnSpc>
              <a:buFontTx/>
              <a:buNone/>
            </a:pPr>
            <a:endParaRPr lang="en-US" altLang="en-US" sz="900"/>
          </a:p>
          <a:p>
            <a:pPr>
              <a:lnSpc>
                <a:spcPct val="80000"/>
              </a:lnSpc>
            </a:pPr>
            <a:r>
              <a:rPr lang="en-US" altLang="en-US" sz="1800"/>
              <a:t>Each sample of work should be accompanied by a note that tells an employer:</a:t>
            </a:r>
          </a:p>
          <a:p>
            <a:pPr lvl="1">
              <a:lnSpc>
                <a:spcPct val="80000"/>
              </a:lnSpc>
            </a:pPr>
            <a:r>
              <a:rPr lang="en-US" altLang="en-US" sz="1400"/>
              <a:t>When, why, and for whom a project was completed</a:t>
            </a:r>
          </a:p>
          <a:p>
            <a:pPr lvl="1">
              <a:lnSpc>
                <a:spcPct val="80000"/>
              </a:lnSpc>
            </a:pPr>
            <a:r>
              <a:rPr lang="en-US" altLang="en-US" sz="1400"/>
              <a:t>What obstacles you were faced with</a:t>
            </a:r>
          </a:p>
          <a:p>
            <a:pPr lvl="1">
              <a:lnSpc>
                <a:spcPct val="80000"/>
              </a:lnSpc>
            </a:pPr>
            <a:r>
              <a:rPr lang="en-US" altLang="en-US" sz="1400"/>
              <a:t>The processes used to overcome those obstacles</a:t>
            </a:r>
          </a:p>
          <a:p>
            <a:pPr lvl="1">
              <a:lnSpc>
                <a:spcPct val="80000"/>
              </a:lnSpc>
            </a:pPr>
            <a:r>
              <a:rPr lang="en-US" altLang="en-US" sz="1400"/>
              <a:t>If you were responsible for only part of the project, explain your contribution</a:t>
            </a:r>
          </a:p>
          <a:p>
            <a:pPr lvl="1">
              <a:lnSpc>
                <a:spcPct val="80000"/>
              </a:lnSpc>
              <a:buFontTx/>
              <a:buNone/>
            </a:pPr>
            <a:endParaRPr lang="en-US" altLang="en-US" sz="800"/>
          </a:p>
          <a:p>
            <a:pPr>
              <a:lnSpc>
                <a:spcPct val="80000"/>
              </a:lnSpc>
            </a:pPr>
            <a:r>
              <a:rPr lang="en-US" altLang="en-US" sz="1800"/>
              <a:t>Possible examples of work could be:</a:t>
            </a:r>
          </a:p>
          <a:p>
            <a:pPr lvl="1">
              <a:lnSpc>
                <a:spcPct val="80000"/>
              </a:lnSpc>
            </a:pPr>
            <a:r>
              <a:rPr lang="en-US" altLang="en-US" sz="1400"/>
              <a:t>Research papers, book reports, essays</a:t>
            </a:r>
          </a:p>
          <a:p>
            <a:pPr lvl="1">
              <a:lnSpc>
                <a:spcPct val="80000"/>
              </a:lnSpc>
            </a:pPr>
            <a:r>
              <a:rPr lang="en-US" altLang="en-US" sz="1400"/>
              <a:t>Math projects or science projects</a:t>
            </a:r>
          </a:p>
          <a:p>
            <a:pPr lvl="1">
              <a:lnSpc>
                <a:spcPct val="80000"/>
              </a:lnSpc>
            </a:pPr>
            <a:r>
              <a:rPr lang="en-US" altLang="en-US" sz="1400"/>
              <a:t>Exams that show achievement</a:t>
            </a:r>
          </a:p>
          <a:p>
            <a:pPr lvl="1">
              <a:lnSpc>
                <a:spcPct val="80000"/>
              </a:lnSpc>
            </a:pPr>
            <a:r>
              <a:rPr lang="en-US" altLang="en-US" sz="1400"/>
              <a:t>Computer projects</a:t>
            </a:r>
          </a:p>
          <a:p>
            <a:pPr lvl="1">
              <a:lnSpc>
                <a:spcPct val="80000"/>
              </a:lnSpc>
            </a:pPr>
            <a:r>
              <a:rPr lang="en-US" altLang="en-US" sz="1400"/>
              <a:t>Mechanical/technical drawings</a:t>
            </a:r>
          </a:p>
          <a:p>
            <a:pPr lvl="1">
              <a:lnSpc>
                <a:spcPct val="80000"/>
              </a:lnSpc>
            </a:pPr>
            <a:r>
              <a:rPr lang="en-US" altLang="en-US" sz="1400"/>
              <a:t>Published articles</a:t>
            </a:r>
          </a:p>
          <a:p>
            <a:pPr lvl="1">
              <a:lnSpc>
                <a:spcPct val="80000"/>
              </a:lnSpc>
            </a:pPr>
            <a:r>
              <a:rPr lang="en-US" altLang="en-US" sz="1400"/>
              <a:t>Pictures, projects, or descriptions of activities relating to:</a:t>
            </a:r>
          </a:p>
          <a:p>
            <a:pPr lvl="2">
              <a:lnSpc>
                <a:spcPct val="80000"/>
              </a:lnSpc>
            </a:pPr>
            <a:r>
              <a:rPr lang="en-US" altLang="en-US" sz="1400"/>
              <a:t>Personal interests and hobbies (photography, poetry, cooking, woodworking)</a:t>
            </a:r>
          </a:p>
          <a:p>
            <a:pPr lvl="2">
              <a:lnSpc>
                <a:spcPct val="80000"/>
              </a:lnSpc>
            </a:pPr>
            <a:r>
              <a:rPr lang="en-US" altLang="en-US" sz="1400"/>
              <a:t>Community involvement outside of school (Scouts, religious organizations, 4-H)</a:t>
            </a:r>
          </a:p>
          <a:p>
            <a:pPr>
              <a:lnSpc>
                <a:spcPct val="80000"/>
              </a:lnSpc>
            </a:pPr>
            <a:endParaRPr lang="en-US" altLang="en-US" sz="1400"/>
          </a:p>
        </p:txBody>
      </p:sp>
      <p:pic>
        <p:nvPicPr>
          <p:cNvPr id="590860" name="Picture 12" descr="MCj039748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267200"/>
            <a:ext cx="1828800" cy="151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a:xfrm>
            <a:off x="685800" y="457200"/>
            <a:ext cx="7772400" cy="914400"/>
          </a:xfrm>
        </p:spPr>
        <p:txBody>
          <a:bodyPr/>
          <a:lstStyle/>
          <a:p>
            <a:pPr algn="ctr"/>
            <a:r>
              <a:rPr lang="en-US" altLang="en-US"/>
              <a:t>Follow-Up Letter</a:t>
            </a:r>
          </a:p>
        </p:txBody>
      </p:sp>
      <p:sp>
        <p:nvSpPr>
          <p:cNvPr id="589827" name="Rectangle 3"/>
          <p:cNvSpPr>
            <a:spLocks noGrp="1" noChangeArrowheads="1"/>
          </p:cNvSpPr>
          <p:nvPr>
            <p:ph type="body" idx="1"/>
          </p:nvPr>
        </p:nvSpPr>
        <p:spPr>
          <a:xfrm>
            <a:off x="381000" y="1295400"/>
            <a:ext cx="8382000" cy="5791200"/>
          </a:xfrm>
        </p:spPr>
        <p:txBody>
          <a:bodyPr/>
          <a:lstStyle/>
          <a:p>
            <a:r>
              <a:rPr lang="en-US" altLang="en-US" sz="3000"/>
              <a:t>Send a thank-you letter to the employer or admissions officer after every interview</a:t>
            </a:r>
          </a:p>
          <a:p>
            <a:pPr>
              <a:buFontTx/>
              <a:buNone/>
            </a:pPr>
            <a:endParaRPr lang="en-US" altLang="en-US" sz="800"/>
          </a:p>
          <a:p>
            <a:r>
              <a:rPr lang="en-US" altLang="en-US" sz="3000"/>
              <a:t>The letter gives you the opportunity to:</a:t>
            </a:r>
          </a:p>
          <a:p>
            <a:pPr lvl="1"/>
            <a:r>
              <a:rPr lang="en-US" altLang="en-US" sz="2400"/>
              <a:t>Thank the person for taking time to speak with you</a:t>
            </a:r>
          </a:p>
          <a:p>
            <a:pPr lvl="1"/>
            <a:r>
              <a:rPr lang="en-US" altLang="en-US" sz="2400"/>
              <a:t>Restate how your skills and qualifications are a good  fit for the position</a:t>
            </a:r>
          </a:p>
          <a:p>
            <a:pPr lvl="1"/>
            <a:r>
              <a:rPr lang="en-US" altLang="en-US" sz="2400"/>
              <a:t>Reinforce that you want the job and why</a:t>
            </a:r>
          </a:p>
          <a:p>
            <a:pPr lvl="1"/>
            <a:r>
              <a:rPr lang="en-US" altLang="en-US" sz="2400"/>
              <a:t>Describe how you might make significant contributions</a:t>
            </a:r>
          </a:p>
          <a:p>
            <a:pPr lvl="1"/>
            <a:r>
              <a:rPr lang="en-US" altLang="en-US" sz="2400"/>
              <a:t>Discuss anything important your interviewer neglected to ask or that you neglected to answer as well as you would have liked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9352" name="Picture 8"/>
          <p:cNvPicPr>
            <a:picLocks noChangeAspect="1" noChangeArrowheads="1"/>
          </p:cNvPicPr>
          <p:nvPr/>
        </p:nvPicPr>
        <p:blipFill>
          <a:blip r:embed="rId2">
            <a:extLst>
              <a:ext uri="{28A0092B-C50C-407E-A947-70E740481C1C}">
                <a14:useLocalDpi xmlns:a14="http://schemas.microsoft.com/office/drawing/2010/main" val="0"/>
              </a:ext>
            </a:extLst>
          </a:blip>
          <a:srcRect l="32404" t="20346" r="32861" b="12471"/>
          <a:stretch>
            <a:fillRect/>
          </a:stretch>
        </p:blipFill>
        <p:spPr bwMode="auto">
          <a:xfrm>
            <a:off x="2349500" y="460375"/>
            <a:ext cx="5041900" cy="5943600"/>
          </a:xfrm>
          <a:prstGeom prst="rect">
            <a:avLst/>
          </a:prstGeom>
          <a:noFill/>
          <a:ln w="19050" algn="ctr">
            <a:solidFill>
              <a:srgbClr val="3333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685800" y="381000"/>
            <a:ext cx="7772400" cy="914400"/>
          </a:xfrm>
        </p:spPr>
        <p:txBody>
          <a:bodyPr/>
          <a:lstStyle/>
          <a:p>
            <a:pPr algn="ctr"/>
            <a:r>
              <a:rPr lang="en-US" altLang="en-US"/>
              <a:t>Career Portfolio Tips</a:t>
            </a:r>
          </a:p>
        </p:txBody>
      </p:sp>
      <p:sp>
        <p:nvSpPr>
          <p:cNvPr id="466947" name="Rectangle 3"/>
          <p:cNvSpPr>
            <a:spLocks noGrp="1" noChangeArrowheads="1"/>
          </p:cNvSpPr>
          <p:nvPr>
            <p:ph type="body" sz="half" idx="1"/>
          </p:nvPr>
        </p:nvSpPr>
        <p:spPr>
          <a:xfrm>
            <a:off x="2819400" y="1219200"/>
            <a:ext cx="6096000" cy="5029200"/>
          </a:xfrm>
        </p:spPr>
        <p:txBody>
          <a:bodyPr/>
          <a:lstStyle/>
          <a:p>
            <a:pPr>
              <a:lnSpc>
                <a:spcPct val="90000"/>
              </a:lnSpc>
            </a:pPr>
            <a:r>
              <a:rPr lang="en-US" altLang="en-US" sz="2800"/>
              <a:t>Never put original work in your portfolio – use high quality copies</a:t>
            </a:r>
          </a:p>
          <a:p>
            <a:pPr>
              <a:lnSpc>
                <a:spcPct val="90000"/>
              </a:lnSpc>
              <a:buFontTx/>
              <a:buNone/>
            </a:pPr>
            <a:endParaRPr lang="en-US" altLang="en-US" sz="900"/>
          </a:p>
          <a:p>
            <a:pPr>
              <a:lnSpc>
                <a:spcPct val="90000"/>
              </a:lnSpc>
            </a:pPr>
            <a:r>
              <a:rPr lang="en-US" altLang="en-US" sz="2800"/>
              <a:t>Don’t be too humble; the portfolio helps you talk about yourself and your accomplishments</a:t>
            </a:r>
          </a:p>
          <a:p>
            <a:pPr>
              <a:lnSpc>
                <a:spcPct val="90000"/>
              </a:lnSpc>
              <a:buFontTx/>
              <a:buNone/>
            </a:pPr>
            <a:endParaRPr lang="en-US" altLang="en-US" sz="900"/>
          </a:p>
          <a:p>
            <a:pPr>
              <a:lnSpc>
                <a:spcPct val="90000"/>
              </a:lnSpc>
            </a:pPr>
            <a:r>
              <a:rPr lang="en-US" altLang="en-US" sz="2800"/>
              <a:t>Use pictures of yourself in action shots</a:t>
            </a:r>
          </a:p>
          <a:p>
            <a:pPr>
              <a:lnSpc>
                <a:spcPct val="90000"/>
              </a:lnSpc>
              <a:buFontTx/>
              <a:buNone/>
            </a:pPr>
            <a:endParaRPr lang="en-US" altLang="en-US" sz="900"/>
          </a:p>
          <a:p>
            <a:pPr>
              <a:lnSpc>
                <a:spcPct val="90000"/>
              </a:lnSpc>
            </a:pPr>
            <a:r>
              <a:rPr lang="en-US" altLang="en-US" sz="2800"/>
              <a:t>Be familiar with the contents of your portfolio so that you are prepared whenever you are asked about your qualifications</a:t>
            </a:r>
          </a:p>
          <a:p>
            <a:pPr>
              <a:lnSpc>
                <a:spcPct val="90000"/>
              </a:lnSpc>
            </a:pPr>
            <a:endParaRPr lang="en-US" altLang="en-US" sz="2800"/>
          </a:p>
        </p:txBody>
      </p:sp>
      <p:pic>
        <p:nvPicPr>
          <p:cNvPr id="466960" name="Picture 16" descr="MPj0401005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85788" y="1752600"/>
            <a:ext cx="2081212" cy="3657600"/>
          </a:xfrm>
          <a:noFill/>
          <a:ln w="19050">
            <a:solidFill>
              <a:srgbClr val="333333"/>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685800" y="304800"/>
            <a:ext cx="7772400" cy="914400"/>
          </a:xfrm>
        </p:spPr>
        <p:txBody>
          <a:bodyPr/>
          <a:lstStyle/>
          <a:p>
            <a:pPr algn="ctr"/>
            <a:r>
              <a:rPr lang="en-US" altLang="en-US" sz="2400" b="1"/>
              <a:t>Using a Career Portfolio in an Interview</a:t>
            </a:r>
          </a:p>
        </p:txBody>
      </p:sp>
      <p:sp>
        <p:nvSpPr>
          <p:cNvPr id="596995" name="Rectangle 3"/>
          <p:cNvSpPr>
            <a:spLocks noGrp="1" noChangeArrowheads="1"/>
          </p:cNvSpPr>
          <p:nvPr>
            <p:ph type="body" idx="1"/>
          </p:nvPr>
        </p:nvSpPr>
        <p:spPr>
          <a:xfrm>
            <a:off x="381000" y="1066800"/>
            <a:ext cx="8305800" cy="5638800"/>
          </a:xfrm>
        </p:spPr>
        <p:txBody>
          <a:bodyPr/>
          <a:lstStyle/>
          <a:p>
            <a:pPr>
              <a:lnSpc>
                <a:spcPct val="90000"/>
              </a:lnSpc>
            </a:pPr>
            <a:r>
              <a:rPr lang="en-US" altLang="en-US" sz="2400"/>
              <a:t>Politely let the interviewer know you have brought your portfolio to the interview</a:t>
            </a:r>
          </a:p>
          <a:p>
            <a:pPr>
              <a:lnSpc>
                <a:spcPct val="90000"/>
              </a:lnSpc>
              <a:buFontTx/>
              <a:buNone/>
            </a:pPr>
            <a:endParaRPr lang="en-US" altLang="en-US" sz="800"/>
          </a:p>
          <a:p>
            <a:pPr>
              <a:lnSpc>
                <a:spcPct val="90000"/>
              </a:lnSpc>
            </a:pPr>
            <a:r>
              <a:rPr lang="en-US" altLang="en-US" sz="2400"/>
              <a:t>The interviewer will let you know if they want to see your portfolio</a:t>
            </a:r>
          </a:p>
          <a:p>
            <a:pPr>
              <a:lnSpc>
                <a:spcPct val="90000"/>
              </a:lnSpc>
              <a:buFontTx/>
              <a:buNone/>
            </a:pPr>
            <a:endParaRPr lang="en-US" altLang="en-US" sz="800"/>
          </a:p>
          <a:p>
            <a:pPr>
              <a:lnSpc>
                <a:spcPct val="90000"/>
              </a:lnSpc>
            </a:pPr>
            <a:r>
              <a:rPr lang="en-US" altLang="en-US" sz="2400"/>
              <a:t>Never make the interviewer feel pressured to look your portfolio</a:t>
            </a:r>
          </a:p>
          <a:p>
            <a:pPr>
              <a:lnSpc>
                <a:spcPct val="90000"/>
              </a:lnSpc>
              <a:buFontTx/>
              <a:buNone/>
            </a:pPr>
            <a:endParaRPr lang="en-US" altLang="en-US" sz="800"/>
          </a:p>
          <a:p>
            <a:pPr>
              <a:lnSpc>
                <a:spcPct val="90000"/>
              </a:lnSpc>
            </a:pPr>
            <a:r>
              <a:rPr lang="en-US" altLang="en-US" sz="2400"/>
              <a:t>Do not be offended if the interviewer chooses not to view your portfolio</a:t>
            </a:r>
          </a:p>
          <a:p>
            <a:pPr>
              <a:lnSpc>
                <a:spcPct val="90000"/>
              </a:lnSpc>
              <a:buFontTx/>
              <a:buNone/>
            </a:pPr>
            <a:endParaRPr lang="en-US" altLang="en-US" sz="800"/>
          </a:p>
          <a:p>
            <a:pPr>
              <a:lnSpc>
                <a:spcPct val="90000"/>
              </a:lnSpc>
            </a:pPr>
            <a:r>
              <a:rPr lang="en-US" altLang="en-US" sz="2400"/>
              <a:t>Allow the interviewer to view the portfolio facing them – you should be familiar enough with your portfolio that you can talk about it without needing to look at or read from it</a:t>
            </a:r>
          </a:p>
          <a:p>
            <a:pPr>
              <a:lnSpc>
                <a:spcPct val="90000"/>
              </a:lnSpc>
              <a:buFontTx/>
              <a:buNone/>
            </a:pPr>
            <a:endParaRPr lang="en-US" altLang="en-US" sz="800"/>
          </a:p>
          <a:p>
            <a:pPr>
              <a:lnSpc>
                <a:spcPct val="90000"/>
              </a:lnSpc>
            </a:pPr>
            <a:r>
              <a:rPr lang="en-US" altLang="en-US" sz="2400"/>
              <a:t>Having a career portfolio in an interview will never hurt you, but it may give you a great advantage!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pPr algn="ctr"/>
            <a:r>
              <a:rPr lang="en-US" altLang="en-US"/>
              <a:t>Essential Questions</a:t>
            </a:r>
          </a:p>
        </p:txBody>
      </p:sp>
      <p:sp>
        <p:nvSpPr>
          <p:cNvPr id="553987" name="Rectangle 3"/>
          <p:cNvSpPr>
            <a:spLocks noGrp="1" noChangeArrowheads="1"/>
          </p:cNvSpPr>
          <p:nvPr>
            <p:ph type="body" idx="1"/>
          </p:nvPr>
        </p:nvSpPr>
        <p:spPr/>
        <p:txBody>
          <a:bodyPr/>
          <a:lstStyle/>
          <a:p>
            <a:r>
              <a:rPr lang="en-US" altLang="en-US"/>
              <a:t>What is a career portfolio?</a:t>
            </a:r>
          </a:p>
          <a:p>
            <a:r>
              <a:rPr lang="en-US" altLang="en-US"/>
              <a:t>How is a career portfolio beneficial?</a:t>
            </a:r>
          </a:p>
          <a:p>
            <a:r>
              <a:rPr lang="en-US" altLang="en-US"/>
              <a:t>What should go into a career portfolio?</a:t>
            </a:r>
          </a:p>
          <a:p>
            <a:r>
              <a:rPr lang="en-US" altLang="en-US"/>
              <a:t>How can a career portfolio assist in career development and employment?</a:t>
            </a:r>
          </a:p>
          <a:p>
            <a:r>
              <a:rPr lang="en-US" altLang="en-US"/>
              <a:t>What do employers want to see in a candidate’s career portfolio?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685800" y="533400"/>
            <a:ext cx="7772400" cy="914400"/>
          </a:xfrm>
        </p:spPr>
        <p:txBody>
          <a:bodyPr/>
          <a:lstStyle/>
          <a:p>
            <a:pPr algn="ctr"/>
            <a:r>
              <a:rPr lang="en-US" altLang="en-US" sz="3600"/>
              <a:t>Other Uses </a:t>
            </a:r>
            <a:br>
              <a:rPr lang="en-US" altLang="en-US" sz="3600"/>
            </a:br>
            <a:r>
              <a:rPr lang="en-US" altLang="en-US" sz="3600"/>
              <a:t>for a Career Portfolio</a:t>
            </a:r>
          </a:p>
        </p:txBody>
      </p:sp>
      <p:sp>
        <p:nvSpPr>
          <p:cNvPr id="598019" name="Rectangle 3"/>
          <p:cNvSpPr>
            <a:spLocks noGrp="1" noChangeArrowheads="1"/>
          </p:cNvSpPr>
          <p:nvPr>
            <p:ph type="body" idx="1"/>
          </p:nvPr>
        </p:nvSpPr>
        <p:spPr>
          <a:xfrm>
            <a:off x="685800" y="1676400"/>
            <a:ext cx="5486400" cy="4648200"/>
          </a:xfrm>
        </p:spPr>
        <p:txBody>
          <a:bodyPr/>
          <a:lstStyle/>
          <a:p>
            <a:pPr>
              <a:lnSpc>
                <a:spcPct val="90000"/>
              </a:lnSpc>
            </a:pPr>
            <a:r>
              <a:rPr lang="en-US" altLang="en-US" sz="2800"/>
              <a:t>Demonstrate your abilities in a performance review </a:t>
            </a:r>
          </a:p>
          <a:p>
            <a:pPr>
              <a:lnSpc>
                <a:spcPct val="90000"/>
              </a:lnSpc>
              <a:buFontTx/>
              <a:buNone/>
            </a:pPr>
            <a:endParaRPr lang="en-US" altLang="en-US" sz="1000"/>
          </a:p>
          <a:p>
            <a:pPr>
              <a:lnSpc>
                <a:spcPct val="90000"/>
              </a:lnSpc>
            </a:pPr>
            <a:r>
              <a:rPr lang="en-US" altLang="en-US" sz="2800"/>
              <a:t>Evidence when trying to obtain a promotion</a:t>
            </a:r>
          </a:p>
          <a:p>
            <a:pPr>
              <a:lnSpc>
                <a:spcPct val="90000"/>
              </a:lnSpc>
              <a:buFontTx/>
              <a:buNone/>
            </a:pPr>
            <a:endParaRPr lang="en-US" altLang="en-US" sz="1000"/>
          </a:p>
          <a:p>
            <a:pPr>
              <a:lnSpc>
                <a:spcPct val="90000"/>
              </a:lnSpc>
            </a:pPr>
            <a:r>
              <a:rPr lang="en-US" altLang="en-US" sz="2800"/>
              <a:t>Proof that you deserve a pay increase</a:t>
            </a:r>
          </a:p>
          <a:p>
            <a:pPr>
              <a:lnSpc>
                <a:spcPct val="90000"/>
              </a:lnSpc>
              <a:buFontTx/>
              <a:buNone/>
            </a:pPr>
            <a:endParaRPr lang="en-US" altLang="en-US" sz="1200"/>
          </a:p>
          <a:p>
            <a:pPr>
              <a:lnSpc>
                <a:spcPct val="90000"/>
              </a:lnSpc>
            </a:pPr>
            <a:r>
              <a:rPr lang="en-US" altLang="en-US" sz="2800"/>
              <a:t>Review of your qualifications when preparing for an interview </a:t>
            </a:r>
          </a:p>
        </p:txBody>
      </p:sp>
      <p:pic>
        <p:nvPicPr>
          <p:cNvPr id="598034" name="Picture 18" descr="MPj04010230000[1]"/>
          <p:cNvPicPr>
            <a:picLocks noChangeAspect="1" noChangeArrowheads="1"/>
          </p:cNvPicPr>
          <p:nvPr/>
        </p:nvPicPr>
        <p:blipFill>
          <a:blip r:embed="rId2" cstate="print">
            <a:extLst>
              <a:ext uri="{28A0092B-C50C-407E-A947-70E740481C1C}">
                <a14:useLocalDpi xmlns:a14="http://schemas.microsoft.com/office/drawing/2010/main" val="0"/>
              </a:ext>
            </a:extLst>
          </a:blip>
          <a:srcRect l="15703" r="23906"/>
          <a:stretch>
            <a:fillRect/>
          </a:stretch>
        </p:blipFill>
        <p:spPr bwMode="auto">
          <a:xfrm>
            <a:off x="6178550" y="2514600"/>
            <a:ext cx="2355850" cy="2752725"/>
          </a:xfrm>
          <a:prstGeom prst="rect">
            <a:avLst/>
          </a:prstGeom>
          <a:noFill/>
          <a:ln w="19050">
            <a:solidFill>
              <a:srgbClr val="333333"/>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685800" y="304800"/>
            <a:ext cx="7772400" cy="914400"/>
          </a:xfrm>
        </p:spPr>
        <p:txBody>
          <a:bodyPr/>
          <a:lstStyle/>
          <a:p>
            <a:pPr algn="ctr"/>
            <a:r>
              <a:rPr lang="en-US" altLang="en-US"/>
              <a:t>The Electronic Portfolio</a:t>
            </a:r>
          </a:p>
        </p:txBody>
      </p:sp>
      <p:sp>
        <p:nvSpPr>
          <p:cNvPr id="422915" name="Rectangle 3"/>
          <p:cNvSpPr>
            <a:spLocks noGrp="1" noChangeArrowheads="1"/>
          </p:cNvSpPr>
          <p:nvPr>
            <p:ph type="body" sz="half" idx="1"/>
          </p:nvPr>
        </p:nvSpPr>
        <p:spPr>
          <a:xfrm>
            <a:off x="457200" y="1295400"/>
            <a:ext cx="8153400" cy="5334000"/>
          </a:xfrm>
        </p:spPr>
        <p:txBody>
          <a:bodyPr/>
          <a:lstStyle/>
          <a:p>
            <a:pPr>
              <a:lnSpc>
                <a:spcPct val="90000"/>
              </a:lnSpc>
            </a:pPr>
            <a:r>
              <a:rPr lang="en-US" altLang="en-US" sz="2400"/>
              <a:t>A personalized, career oriented website</a:t>
            </a:r>
          </a:p>
          <a:p>
            <a:pPr>
              <a:lnSpc>
                <a:spcPct val="90000"/>
              </a:lnSpc>
            </a:pPr>
            <a:r>
              <a:rPr lang="en-US" altLang="en-US" sz="2400"/>
              <a:t>Shows that you are technology-savvy</a:t>
            </a:r>
          </a:p>
          <a:p>
            <a:pPr>
              <a:lnSpc>
                <a:spcPct val="90000"/>
              </a:lnSpc>
            </a:pPr>
            <a:r>
              <a:rPr lang="en-US" altLang="en-US" sz="2400"/>
              <a:t>Contains the same information as a </a:t>
            </a:r>
          </a:p>
          <a:p>
            <a:pPr>
              <a:lnSpc>
                <a:spcPct val="90000"/>
              </a:lnSpc>
              <a:buFontTx/>
              <a:buNone/>
            </a:pPr>
            <a:r>
              <a:rPr lang="en-US" altLang="en-US" sz="2400"/>
              <a:t>	hard copy portfolio</a:t>
            </a:r>
          </a:p>
          <a:p>
            <a:pPr>
              <a:lnSpc>
                <a:spcPct val="90000"/>
              </a:lnSpc>
            </a:pPr>
            <a:r>
              <a:rPr lang="en-US" altLang="en-US" sz="2400"/>
              <a:t>Electronic portfolios have become more </a:t>
            </a:r>
          </a:p>
          <a:p>
            <a:pPr>
              <a:lnSpc>
                <a:spcPct val="90000"/>
              </a:lnSpc>
              <a:buFontTx/>
              <a:buNone/>
            </a:pPr>
            <a:r>
              <a:rPr lang="en-US" altLang="en-US" sz="2400"/>
              <a:t>	popular as technology becomes increasingly </a:t>
            </a:r>
          </a:p>
          <a:p>
            <a:pPr>
              <a:lnSpc>
                <a:spcPct val="90000"/>
              </a:lnSpc>
              <a:buFontTx/>
              <a:buNone/>
            </a:pPr>
            <a:r>
              <a:rPr lang="en-US" altLang="en-US" sz="2400"/>
              <a:t>	important</a:t>
            </a:r>
          </a:p>
          <a:p>
            <a:pPr>
              <a:lnSpc>
                <a:spcPct val="90000"/>
              </a:lnSpc>
            </a:pPr>
            <a:r>
              <a:rPr lang="en-US" altLang="en-US" sz="2400"/>
              <a:t>Include the web address to your electronic portfolio on your resume</a:t>
            </a:r>
          </a:p>
          <a:p>
            <a:pPr>
              <a:lnSpc>
                <a:spcPct val="90000"/>
              </a:lnSpc>
            </a:pPr>
            <a:r>
              <a:rPr lang="en-US" altLang="en-US" sz="2400"/>
              <a:t>Best to start with a hard copy portfolio, but you may want to consider having both formats</a:t>
            </a:r>
          </a:p>
          <a:p>
            <a:pPr>
              <a:lnSpc>
                <a:spcPct val="90000"/>
              </a:lnSpc>
            </a:pPr>
            <a:r>
              <a:rPr lang="en-US" altLang="en-US" sz="2400"/>
              <a:t>The benefit of a hard copy portfolio is that it is something tangible you can bring into an interview</a:t>
            </a:r>
          </a:p>
        </p:txBody>
      </p:sp>
      <p:pic>
        <p:nvPicPr>
          <p:cNvPr id="422925" name="Picture 13" descr="MPj0439254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l="9428" t="6285" r="6285" b="9428"/>
          <a:stretch>
            <a:fillRect/>
          </a:stretch>
        </p:blipFill>
        <p:spPr>
          <a:xfrm>
            <a:off x="6554788" y="1296988"/>
            <a:ext cx="1978025" cy="1978025"/>
          </a:xfrm>
          <a:noFill/>
          <a:ln w="19050">
            <a:solidFill>
              <a:srgbClr val="333333"/>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pPr algn="ctr"/>
            <a:r>
              <a:rPr lang="en-US" altLang="en-US"/>
              <a:t>Essential Questions</a:t>
            </a:r>
          </a:p>
        </p:txBody>
      </p:sp>
      <p:sp>
        <p:nvSpPr>
          <p:cNvPr id="607235" name="Rectangle 3"/>
          <p:cNvSpPr>
            <a:spLocks noGrp="1" noChangeArrowheads="1"/>
          </p:cNvSpPr>
          <p:nvPr>
            <p:ph type="body" idx="1"/>
          </p:nvPr>
        </p:nvSpPr>
        <p:spPr/>
        <p:txBody>
          <a:bodyPr/>
          <a:lstStyle/>
          <a:p>
            <a:r>
              <a:rPr lang="en-US" altLang="en-US"/>
              <a:t>What is a career portfolio?</a:t>
            </a:r>
          </a:p>
          <a:p>
            <a:r>
              <a:rPr lang="en-US" altLang="en-US"/>
              <a:t>How is a career portfolio beneficial?</a:t>
            </a:r>
          </a:p>
          <a:p>
            <a:r>
              <a:rPr lang="en-US" altLang="en-US"/>
              <a:t>What should go into a career portfolio?</a:t>
            </a:r>
          </a:p>
          <a:p>
            <a:r>
              <a:rPr lang="en-US" altLang="en-US"/>
              <a:t>How can a career portfolio assist in career development and employment?</a:t>
            </a:r>
          </a:p>
          <a:p>
            <a:r>
              <a:rPr lang="en-US" altLang="en-US"/>
              <a:t>What do employers want to see in a candidate’s career portfolio?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685800" y="304800"/>
            <a:ext cx="7772400" cy="914400"/>
          </a:xfrm>
        </p:spPr>
        <p:txBody>
          <a:bodyPr/>
          <a:lstStyle/>
          <a:p>
            <a:pPr algn="ctr"/>
            <a:r>
              <a:rPr lang="en-US" altLang="en-US"/>
              <a:t>What is a Career portfolio?</a:t>
            </a:r>
          </a:p>
        </p:txBody>
      </p:sp>
      <p:sp>
        <p:nvSpPr>
          <p:cNvPr id="410627" name="Rectangle 3"/>
          <p:cNvSpPr>
            <a:spLocks noGrp="1" noChangeArrowheads="1"/>
          </p:cNvSpPr>
          <p:nvPr>
            <p:ph type="body" idx="1"/>
          </p:nvPr>
        </p:nvSpPr>
        <p:spPr>
          <a:xfrm>
            <a:off x="609600" y="1143000"/>
            <a:ext cx="8077200" cy="5257800"/>
          </a:xfrm>
        </p:spPr>
        <p:txBody>
          <a:bodyPr/>
          <a:lstStyle/>
          <a:p>
            <a:pPr>
              <a:lnSpc>
                <a:spcPct val="90000"/>
              </a:lnSpc>
            </a:pPr>
            <a:r>
              <a:rPr lang="en-US" altLang="en-US" sz="2400"/>
              <a:t>Easy and visual way to display your best work and accomplishments</a:t>
            </a:r>
          </a:p>
          <a:p>
            <a:pPr>
              <a:lnSpc>
                <a:spcPct val="90000"/>
              </a:lnSpc>
            </a:pPr>
            <a:r>
              <a:rPr lang="en-US" altLang="en-US" sz="2400"/>
              <a:t>Employers and college admissions staff may use it to judge a person’s academic ability, maturity, and motivation</a:t>
            </a:r>
          </a:p>
          <a:p>
            <a:pPr>
              <a:lnSpc>
                <a:spcPct val="90000"/>
              </a:lnSpc>
            </a:pPr>
            <a:r>
              <a:rPr lang="en-US" altLang="en-US" sz="2400"/>
              <a:t>May help determine a person’s future employment or acceptance into a two- or four-year college</a:t>
            </a:r>
          </a:p>
          <a:p>
            <a:pPr>
              <a:lnSpc>
                <a:spcPct val="90000"/>
              </a:lnSpc>
            </a:pPr>
            <a:r>
              <a:rPr lang="en-US" altLang="en-US" sz="2400"/>
              <a:t>Includes an account and evidence of a person’s accomplishments, experiences, and activities</a:t>
            </a:r>
          </a:p>
          <a:p>
            <a:pPr>
              <a:lnSpc>
                <a:spcPct val="90000"/>
              </a:lnSpc>
            </a:pPr>
            <a:r>
              <a:rPr lang="en-US" altLang="en-US" sz="2400"/>
              <a:t>Should be used throughout a person’s working career</a:t>
            </a:r>
          </a:p>
          <a:p>
            <a:pPr>
              <a:lnSpc>
                <a:spcPct val="90000"/>
              </a:lnSpc>
            </a:pPr>
            <a:r>
              <a:rPr lang="en-US" altLang="en-US" sz="2400"/>
              <a:t>Should be added to and updated regularly as career-relevant experiences occur and new skills are mastered</a:t>
            </a:r>
          </a:p>
          <a:p>
            <a:pPr>
              <a:lnSpc>
                <a:spcPct val="90000"/>
              </a:lnSpc>
            </a:pPr>
            <a:r>
              <a:rPr lang="en-US" altLang="en-US" sz="2400"/>
              <a:t>The finished product will provide others with a comprehensive profile of the person and their abilities.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pPr algn="ctr"/>
            <a:r>
              <a:rPr lang="en-US" altLang="en-US" sz="3200"/>
              <a:t>Components of a Career Portfolio</a:t>
            </a:r>
          </a:p>
        </p:txBody>
      </p:sp>
      <p:sp>
        <p:nvSpPr>
          <p:cNvPr id="411651" name="Rectangle 3"/>
          <p:cNvSpPr>
            <a:spLocks noGrp="1" noChangeArrowheads="1"/>
          </p:cNvSpPr>
          <p:nvPr>
            <p:ph type="body" sz="half" idx="1"/>
          </p:nvPr>
        </p:nvSpPr>
        <p:spPr>
          <a:xfrm>
            <a:off x="1143000" y="1752600"/>
            <a:ext cx="4648200" cy="4114800"/>
          </a:xfrm>
        </p:spPr>
        <p:txBody>
          <a:bodyPr/>
          <a:lstStyle/>
          <a:p>
            <a:pPr>
              <a:lnSpc>
                <a:spcPct val="125000"/>
              </a:lnSpc>
            </a:pPr>
            <a:r>
              <a:rPr lang="en-US" altLang="en-US"/>
              <a:t>Cover Letter</a:t>
            </a:r>
          </a:p>
          <a:p>
            <a:pPr>
              <a:lnSpc>
                <a:spcPct val="125000"/>
              </a:lnSpc>
            </a:pPr>
            <a:r>
              <a:rPr lang="en-US" altLang="en-US"/>
              <a:t>Resume</a:t>
            </a:r>
          </a:p>
          <a:p>
            <a:pPr>
              <a:lnSpc>
                <a:spcPct val="125000"/>
              </a:lnSpc>
            </a:pPr>
            <a:r>
              <a:rPr lang="en-US" altLang="en-US"/>
              <a:t>References</a:t>
            </a:r>
          </a:p>
          <a:p>
            <a:pPr>
              <a:lnSpc>
                <a:spcPct val="125000"/>
              </a:lnSpc>
            </a:pPr>
            <a:r>
              <a:rPr lang="en-US" altLang="en-US"/>
              <a:t>Awards and Achievements</a:t>
            </a:r>
          </a:p>
          <a:p>
            <a:pPr>
              <a:lnSpc>
                <a:spcPct val="125000"/>
              </a:lnSpc>
            </a:pPr>
            <a:r>
              <a:rPr lang="en-US" altLang="en-US"/>
              <a:t>Work Experience</a:t>
            </a:r>
          </a:p>
        </p:txBody>
      </p:sp>
      <p:sp>
        <p:nvSpPr>
          <p:cNvPr id="411652" name="Rectangle 4"/>
          <p:cNvSpPr>
            <a:spLocks noGrp="1" noChangeArrowheads="1"/>
          </p:cNvSpPr>
          <p:nvPr>
            <p:ph type="body" sz="half" idx="2"/>
          </p:nvPr>
        </p:nvSpPr>
        <p:spPr>
          <a:xfrm>
            <a:off x="4419600" y="1676400"/>
            <a:ext cx="4343400" cy="4114800"/>
          </a:xfrm>
        </p:spPr>
        <p:txBody>
          <a:bodyPr/>
          <a:lstStyle/>
          <a:p>
            <a:pPr>
              <a:lnSpc>
                <a:spcPct val="125000"/>
              </a:lnSpc>
            </a:pPr>
            <a:r>
              <a:rPr lang="en-US" altLang="en-US"/>
              <a:t>Leadership Experience</a:t>
            </a:r>
          </a:p>
          <a:p>
            <a:pPr>
              <a:lnSpc>
                <a:spcPct val="125000"/>
              </a:lnSpc>
            </a:pPr>
            <a:r>
              <a:rPr lang="en-US" altLang="en-US"/>
              <a:t>Extracurricular </a:t>
            </a:r>
          </a:p>
          <a:p>
            <a:pPr>
              <a:lnSpc>
                <a:spcPct val="125000"/>
              </a:lnSpc>
              <a:buFontTx/>
              <a:buNone/>
            </a:pPr>
            <a:r>
              <a:rPr lang="en-US" altLang="en-US"/>
              <a:t>	Activities</a:t>
            </a:r>
          </a:p>
          <a:p>
            <a:pPr>
              <a:lnSpc>
                <a:spcPct val="125000"/>
              </a:lnSpc>
            </a:pPr>
            <a:r>
              <a:rPr lang="en-US" altLang="en-US"/>
              <a:t>Special Skills</a:t>
            </a:r>
          </a:p>
          <a:p>
            <a:pPr>
              <a:lnSpc>
                <a:spcPct val="125000"/>
              </a:lnSpc>
            </a:pPr>
            <a:r>
              <a:rPr lang="en-US" altLang="en-US"/>
              <a:t>Examples of Work</a:t>
            </a:r>
          </a:p>
          <a:p>
            <a:pPr>
              <a:lnSpc>
                <a:spcPct val="125000"/>
              </a:lnSpc>
            </a:pPr>
            <a:r>
              <a:rPr lang="en-US" altLang="en-US"/>
              <a:t>Follow-up Letter</a:t>
            </a:r>
          </a:p>
          <a:p>
            <a:endParaRPr lang="en-US" alt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pPr algn="ctr"/>
            <a:r>
              <a:rPr lang="en-US" altLang="en-US"/>
              <a:t>Cover Letter</a:t>
            </a:r>
          </a:p>
        </p:txBody>
      </p:sp>
      <p:sp>
        <p:nvSpPr>
          <p:cNvPr id="556035" name="Rectangle 3"/>
          <p:cNvSpPr>
            <a:spLocks noGrp="1" noChangeArrowheads="1"/>
          </p:cNvSpPr>
          <p:nvPr>
            <p:ph type="body" idx="1"/>
          </p:nvPr>
        </p:nvSpPr>
        <p:spPr/>
        <p:txBody>
          <a:bodyPr/>
          <a:lstStyle/>
          <a:p>
            <a:pPr>
              <a:lnSpc>
                <a:spcPct val="80000"/>
              </a:lnSpc>
            </a:pPr>
            <a:r>
              <a:rPr lang="en-US" altLang="en-US" sz="2800"/>
              <a:t>Way of introducing yourself to prospective employers, show interest in a position, and highligh your qualifications</a:t>
            </a:r>
          </a:p>
          <a:p>
            <a:pPr>
              <a:lnSpc>
                <a:spcPct val="80000"/>
              </a:lnSpc>
              <a:buFontTx/>
              <a:buNone/>
            </a:pPr>
            <a:endParaRPr lang="en-US" altLang="en-US" sz="1200"/>
          </a:p>
          <a:p>
            <a:pPr>
              <a:lnSpc>
                <a:spcPct val="80000"/>
              </a:lnSpc>
            </a:pPr>
            <a:r>
              <a:rPr lang="en-US" altLang="en-US" sz="2800"/>
              <a:t>A cover letter should address:</a:t>
            </a:r>
          </a:p>
          <a:p>
            <a:pPr lvl="1">
              <a:lnSpc>
                <a:spcPct val="80000"/>
              </a:lnSpc>
            </a:pPr>
            <a:r>
              <a:rPr lang="en-US" altLang="en-US" sz="2400"/>
              <a:t>Why you are interested in this position/business/college </a:t>
            </a:r>
          </a:p>
          <a:p>
            <a:pPr lvl="1">
              <a:lnSpc>
                <a:spcPct val="80000"/>
              </a:lnSpc>
            </a:pPr>
            <a:r>
              <a:rPr lang="en-US" altLang="en-US" sz="2400"/>
              <a:t>Your career aspirations and goals</a:t>
            </a:r>
          </a:p>
          <a:p>
            <a:pPr lvl="1">
              <a:lnSpc>
                <a:spcPct val="80000"/>
              </a:lnSpc>
            </a:pPr>
            <a:r>
              <a:rPr lang="en-US" altLang="en-US" sz="2400"/>
              <a:t>The skills and abilities that would make you successful in a particular career or at a particular college</a:t>
            </a:r>
          </a:p>
          <a:p>
            <a:pPr lvl="1">
              <a:lnSpc>
                <a:spcPct val="80000"/>
              </a:lnSpc>
            </a:pPr>
            <a:r>
              <a:rPr lang="en-US" altLang="en-US" sz="2400"/>
              <a:t>Why this business or college should select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7062" name="Picture 6"/>
          <p:cNvPicPr>
            <a:picLocks noChangeAspect="1" noChangeArrowheads="1"/>
          </p:cNvPicPr>
          <p:nvPr/>
        </p:nvPicPr>
        <p:blipFill>
          <a:blip r:embed="rId2">
            <a:extLst>
              <a:ext uri="{28A0092B-C50C-407E-A947-70E740481C1C}">
                <a14:useLocalDpi xmlns:a14="http://schemas.microsoft.com/office/drawing/2010/main" val="0"/>
              </a:ext>
            </a:extLst>
          </a:blip>
          <a:srcRect l="31889" t="20346" r="31889" b="18002"/>
          <a:stretch>
            <a:fillRect/>
          </a:stretch>
        </p:blipFill>
        <p:spPr bwMode="auto">
          <a:xfrm>
            <a:off x="1751013" y="536575"/>
            <a:ext cx="5500687" cy="5708650"/>
          </a:xfrm>
          <a:prstGeom prst="rect">
            <a:avLst/>
          </a:prstGeom>
          <a:noFill/>
          <a:ln w="19050">
            <a:solidFill>
              <a:srgbClr val="3333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a:xfrm>
            <a:off x="685800" y="457200"/>
            <a:ext cx="7772400" cy="914400"/>
          </a:xfrm>
        </p:spPr>
        <p:txBody>
          <a:bodyPr/>
          <a:lstStyle/>
          <a:p>
            <a:pPr algn="ctr"/>
            <a:r>
              <a:rPr lang="en-US" altLang="en-US"/>
              <a:t>Resume</a:t>
            </a:r>
          </a:p>
        </p:txBody>
      </p:sp>
      <p:sp>
        <p:nvSpPr>
          <p:cNvPr id="558083" name="Rectangle 3"/>
          <p:cNvSpPr>
            <a:spLocks noGrp="1" noChangeArrowheads="1"/>
          </p:cNvSpPr>
          <p:nvPr>
            <p:ph type="body" idx="1"/>
          </p:nvPr>
        </p:nvSpPr>
        <p:spPr>
          <a:xfrm>
            <a:off x="685800" y="1371600"/>
            <a:ext cx="7772400" cy="4876800"/>
          </a:xfrm>
        </p:spPr>
        <p:txBody>
          <a:bodyPr/>
          <a:lstStyle/>
          <a:p>
            <a:pPr>
              <a:lnSpc>
                <a:spcPct val="80000"/>
              </a:lnSpc>
            </a:pPr>
            <a:r>
              <a:rPr lang="en-US" altLang="en-US" sz="2400"/>
              <a:t>Summary of a person’s qualifications</a:t>
            </a:r>
          </a:p>
          <a:p>
            <a:pPr>
              <a:lnSpc>
                <a:spcPct val="80000"/>
              </a:lnSpc>
              <a:buFontTx/>
              <a:buNone/>
            </a:pPr>
            <a:endParaRPr lang="en-US" altLang="en-US" sz="1000"/>
          </a:p>
          <a:p>
            <a:pPr>
              <a:lnSpc>
                <a:spcPct val="80000"/>
              </a:lnSpc>
            </a:pPr>
            <a:r>
              <a:rPr lang="en-US" altLang="en-US" sz="2400"/>
              <a:t>Uses short statements to inform potential interviewers about important facts about the applicant</a:t>
            </a:r>
          </a:p>
          <a:p>
            <a:pPr>
              <a:lnSpc>
                <a:spcPct val="80000"/>
              </a:lnSpc>
              <a:buFontTx/>
              <a:buNone/>
            </a:pPr>
            <a:endParaRPr lang="en-US" altLang="en-US" sz="1000"/>
          </a:p>
          <a:p>
            <a:pPr>
              <a:lnSpc>
                <a:spcPct val="80000"/>
              </a:lnSpc>
            </a:pPr>
            <a:r>
              <a:rPr lang="en-US" altLang="en-US" sz="2400"/>
              <a:t>A resume should include:</a:t>
            </a:r>
          </a:p>
          <a:p>
            <a:pPr lvl="1">
              <a:lnSpc>
                <a:spcPct val="80000"/>
              </a:lnSpc>
            </a:pPr>
            <a:r>
              <a:rPr lang="en-US" altLang="en-US" sz="2000"/>
              <a:t>Who you are</a:t>
            </a:r>
          </a:p>
          <a:p>
            <a:pPr lvl="1">
              <a:lnSpc>
                <a:spcPct val="80000"/>
              </a:lnSpc>
            </a:pPr>
            <a:r>
              <a:rPr lang="en-US" altLang="en-US" sz="2000"/>
              <a:t>How you may be contacted (mail, telephone, e-mail)</a:t>
            </a:r>
          </a:p>
          <a:p>
            <a:pPr lvl="1">
              <a:lnSpc>
                <a:spcPct val="80000"/>
              </a:lnSpc>
            </a:pPr>
            <a:r>
              <a:rPr lang="en-US" altLang="en-US" sz="2000"/>
              <a:t>Your experiences, skills, and abilities for the position</a:t>
            </a:r>
          </a:p>
          <a:p>
            <a:pPr lvl="1">
              <a:lnSpc>
                <a:spcPct val="80000"/>
              </a:lnSpc>
              <a:buFontTx/>
              <a:buNone/>
            </a:pPr>
            <a:endParaRPr lang="en-US" altLang="en-US" sz="1000"/>
          </a:p>
          <a:p>
            <a:pPr>
              <a:lnSpc>
                <a:spcPct val="80000"/>
              </a:lnSpc>
            </a:pPr>
            <a:r>
              <a:rPr lang="en-US" altLang="en-US" sz="2400"/>
              <a:t>When creating a resume, ask yourself:</a:t>
            </a:r>
          </a:p>
          <a:p>
            <a:pPr lvl="1">
              <a:lnSpc>
                <a:spcPct val="80000"/>
              </a:lnSpc>
            </a:pPr>
            <a:r>
              <a:rPr lang="en-US" altLang="en-US" sz="2000"/>
              <a:t>What skills do I have?</a:t>
            </a:r>
          </a:p>
          <a:p>
            <a:pPr lvl="1">
              <a:lnSpc>
                <a:spcPct val="80000"/>
              </a:lnSpc>
            </a:pPr>
            <a:r>
              <a:rPr lang="en-US" altLang="en-US" sz="2000"/>
              <a:t>What should a potential interviewer know about me?</a:t>
            </a:r>
          </a:p>
          <a:p>
            <a:pPr lvl="1">
              <a:lnSpc>
                <a:spcPct val="80000"/>
              </a:lnSpc>
            </a:pPr>
            <a:r>
              <a:rPr lang="en-US" altLang="en-US" sz="2000"/>
              <a:t>What achievement(s) could I highlight to help get the interview?</a:t>
            </a:r>
          </a:p>
          <a:p>
            <a:pPr lvl="1">
              <a:lnSpc>
                <a:spcPct val="80000"/>
              </a:lnSpc>
              <a:buFontTx/>
              <a:buNone/>
            </a:pPr>
            <a:endParaRPr lang="en-US" altLang="en-US" sz="900"/>
          </a:p>
          <a:p>
            <a:pPr>
              <a:lnSpc>
                <a:spcPct val="80000"/>
              </a:lnSpc>
            </a:pPr>
            <a:r>
              <a:rPr lang="en-US" altLang="en-US" sz="2400"/>
              <a:t>Should not exceed 1 page in length</a:t>
            </a:r>
          </a:p>
          <a:p>
            <a:pPr lvl="1">
              <a:lnSpc>
                <a:spcPct val="80000"/>
              </a:lnSpc>
              <a:buFontTx/>
              <a:buNone/>
            </a:pPr>
            <a:endParaRPr lang="en-US" altLang="en-US"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9108" name="Picture 4"/>
          <p:cNvPicPr>
            <a:picLocks noChangeAspect="1" noChangeArrowheads="1"/>
          </p:cNvPicPr>
          <p:nvPr/>
        </p:nvPicPr>
        <p:blipFill>
          <a:blip r:embed="rId2">
            <a:extLst>
              <a:ext uri="{28A0092B-C50C-407E-A947-70E740481C1C}">
                <a14:useLocalDpi xmlns:a14="http://schemas.microsoft.com/office/drawing/2010/main" val="0"/>
              </a:ext>
            </a:extLst>
          </a:blip>
          <a:srcRect l="32404" t="20346" r="35262" b="15659"/>
          <a:stretch>
            <a:fillRect/>
          </a:stretch>
        </p:blipFill>
        <p:spPr bwMode="auto">
          <a:xfrm>
            <a:off x="1908175" y="307975"/>
            <a:ext cx="5175250" cy="6242050"/>
          </a:xfrm>
          <a:prstGeom prst="rect">
            <a:avLst/>
          </a:prstGeom>
          <a:noFill/>
          <a:ln w="19050">
            <a:solidFill>
              <a:srgbClr val="3333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685800" y="457200"/>
            <a:ext cx="7772400" cy="914400"/>
          </a:xfrm>
        </p:spPr>
        <p:txBody>
          <a:bodyPr/>
          <a:lstStyle/>
          <a:p>
            <a:pPr algn="ctr"/>
            <a:r>
              <a:rPr lang="en-US" altLang="en-US" sz="3200"/>
              <a:t>Letters of Recommendation </a:t>
            </a:r>
            <a:br>
              <a:rPr lang="en-US" altLang="en-US" sz="3200"/>
            </a:br>
            <a:r>
              <a:rPr lang="en-US" altLang="en-US" sz="3200"/>
              <a:t>and References</a:t>
            </a:r>
          </a:p>
        </p:txBody>
      </p:sp>
      <p:sp>
        <p:nvSpPr>
          <p:cNvPr id="560131" name="Rectangle 3"/>
          <p:cNvSpPr>
            <a:spLocks noGrp="1" noChangeArrowheads="1"/>
          </p:cNvSpPr>
          <p:nvPr>
            <p:ph type="body" idx="1"/>
          </p:nvPr>
        </p:nvSpPr>
        <p:spPr>
          <a:xfrm>
            <a:off x="381000" y="1447800"/>
            <a:ext cx="8305800" cy="5410200"/>
          </a:xfrm>
        </p:spPr>
        <p:txBody>
          <a:bodyPr/>
          <a:lstStyle/>
          <a:p>
            <a:pPr>
              <a:lnSpc>
                <a:spcPct val="85000"/>
              </a:lnSpc>
            </a:pPr>
            <a:r>
              <a:rPr lang="en-US" altLang="en-US" sz="2000"/>
              <a:t>Include at least 3 letters of recommendation, one of each kind:</a:t>
            </a:r>
          </a:p>
          <a:p>
            <a:pPr lvl="1">
              <a:lnSpc>
                <a:spcPct val="85000"/>
              </a:lnSpc>
            </a:pPr>
            <a:r>
              <a:rPr lang="en-US" altLang="en-US" sz="1400" u="sng"/>
              <a:t>Employment-related</a:t>
            </a:r>
            <a:r>
              <a:rPr lang="en-US" altLang="en-US" sz="1400"/>
              <a:t>: A letter from a past employer evaluating your work performance.</a:t>
            </a:r>
          </a:p>
          <a:p>
            <a:pPr lvl="1">
              <a:lnSpc>
                <a:spcPct val="85000"/>
              </a:lnSpc>
            </a:pPr>
            <a:r>
              <a:rPr lang="en-US" altLang="en-US" sz="1400" u="sng"/>
              <a:t>Character-related</a:t>
            </a:r>
            <a:r>
              <a:rPr lang="en-US" altLang="en-US" sz="1400"/>
              <a:t>: A letter from a person who has known you for more than one year and can testify to your personal and/or academic attributes</a:t>
            </a:r>
          </a:p>
          <a:p>
            <a:pPr lvl="1">
              <a:lnSpc>
                <a:spcPct val="85000"/>
              </a:lnSpc>
              <a:buFontTx/>
              <a:buNone/>
            </a:pPr>
            <a:endParaRPr lang="en-US" altLang="en-US" sz="800"/>
          </a:p>
          <a:p>
            <a:pPr>
              <a:lnSpc>
                <a:spcPct val="85000"/>
              </a:lnSpc>
            </a:pPr>
            <a:r>
              <a:rPr lang="en-US" altLang="en-US" sz="2000"/>
              <a:t>If you have not been employed in any way you may use 3 character-related letters</a:t>
            </a:r>
          </a:p>
          <a:p>
            <a:pPr>
              <a:lnSpc>
                <a:spcPct val="85000"/>
              </a:lnSpc>
              <a:buFontTx/>
              <a:buNone/>
            </a:pPr>
            <a:endParaRPr lang="en-US" altLang="en-US" sz="800"/>
          </a:p>
          <a:p>
            <a:pPr>
              <a:lnSpc>
                <a:spcPct val="85000"/>
              </a:lnSpc>
            </a:pPr>
            <a:r>
              <a:rPr lang="en-US" altLang="en-US" sz="2000"/>
              <a:t>When asking for a letter of recommendation, explain your time frame and ask each writer to complete the letter by a specific date</a:t>
            </a:r>
          </a:p>
          <a:p>
            <a:pPr>
              <a:lnSpc>
                <a:spcPct val="85000"/>
              </a:lnSpc>
              <a:buFontTx/>
              <a:buNone/>
            </a:pPr>
            <a:endParaRPr lang="en-US" altLang="en-US" sz="900"/>
          </a:p>
          <a:p>
            <a:pPr>
              <a:lnSpc>
                <a:spcPct val="85000"/>
              </a:lnSpc>
            </a:pPr>
            <a:r>
              <a:rPr lang="en-US" altLang="en-US" sz="2000"/>
              <a:t>Some people give their resume to letter writer to help the writer draft a more detailed and personalized letter</a:t>
            </a:r>
          </a:p>
          <a:p>
            <a:pPr>
              <a:lnSpc>
                <a:spcPct val="85000"/>
              </a:lnSpc>
              <a:buFontTx/>
              <a:buNone/>
            </a:pPr>
            <a:endParaRPr lang="en-US" altLang="en-US" sz="900"/>
          </a:p>
          <a:p>
            <a:pPr>
              <a:lnSpc>
                <a:spcPct val="85000"/>
              </a:lnSpc>
            </a:pPr>
            <a:r>
              <a:rPr lang="en-US" altLang="en-US" sz="2000"/>
              <a:t>Thank the writer by writing a thank-you note</a:t>
            </a:r>
          </a:p>
          <a:p>
            <a:pPr>
              <a:lnSpc>
                <a:spcPct val="85000"/>
              </a:lnSpc>
              <a:buFontTx/>
              <a:buNone/>
            </a:pPr>
            <a:endParaRPr lang="en-US" altLang="en-US" sz="900"/>
          </a:p>
          <a:p>
            <a:pPr>
              <a:lnSpc>
                <a:spcPct val="85000"/>
              </a:lnSpc>
            </a:pPr>
            <a:r>
              <a:rPr lang="en-US" altLang="en-US" sz="2000"/>
              <a:t>The portfolio should also include a list of at least 3 references, made up of past employers, co-workers, teachers, and close family friends</a:t>
            </a:r>
          </a:p>
          <a:p>
            <a:pPr>
              <a:lnSpc>
                <a:spcPct val="85000"/>
              </a:lnSpc>
              <a:buFontTx/>
              <a:buNone/>
            </a:pPr>
            <a:endParaRPr lang="en-US" altLang="en-US" sz="900"/>
          </a:p>
          <a:p>
            <a:pPr>
              <a:lnSpc>
                <a:spcPct val="85000"/>
              </a:lnSpc>
            </a:pPr>
            <a:r>
              <a:rPr lang="en-US" altLang="en-US" sz="2000"/>
              <a:t>Each reference should give the person’s name, phone number, address, and email address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5.3|0.6|32.8|3.7"/>
</p:tagLst>
</file>

<file path=ppt/theme/theme1.xml><?xml version="1.0" encoding="utf-8"?>
<a:theme xmlns:a="http://schemas.openxmlformats.org/drawingml/2006/main" name="Plaid design template">
  <a:themeElements>
    <a:clrScheme name="Plaid design template 13">
      <a:dk1>
        <a:srgbClr val="336600"/>
      </a:dk1>
      <a:lt1>
        <a:srgbClr val="FFFFFF"/>
      </a:lt1>
      <a:dk2>
        <a:srgbClr val="800080"/>
      </a:dk2>
      <a:lt2>
        <a:srgbClr val="969696"/>
      </a:lt2>
      <a:accent1>
        <a:srgbClr val="FDFBBB"/>
      </a:accent1>
      <a:accent2>
        <a:srgbClr val="FF9966"/>
      </a:accent2>
      <a:accent3>
        <a:srgbClr val="FFFFFF"/>
      </a:accent3>
      <a:accent4>
        <a:srgbClr val="2A5600"/>
      </a:accent4>
      <a:accent5>
        <a:srgbClr val="FEFDDA"/>
      </a:accent5>
      <a:accent6>
        <a:srgbClr val="E78A5C"/>
      </a:accent6>
      <a:hlink>
        <a:srgbClr val="FF7C80"/>
      </a:hlink>
      <a:folHlink>
        <a:srgbClr val="996600"/>
      </a:folHlink>
    </a:clrScheme>
    <a:fontScheme name="Plaid design templat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laid design template 1">
        <a:dk1>
          <a:srgbClr val="800000"/>
        </a:dk1>
        <a:lt1>
          <a:srgbClr val="FFFFFF"/>
        </a:lt1>
        <a:dk2>
          <a:srgbClr val="000000"/>
        </a:dk2>
        <a:lt2>
          <a:srgbClr val="808080"/>
        </a:lt2>
        <a:accent1>
          <a:srgbClr val="EEF6D6"/>
        </a:accent1>
        <a:accent2>
          <a:srgbClr val="FF9999"/>
        </a:accent2>
        <a:accent3>
          <a:srgbClr val="FFFFFF"/>
        </a:accent3>
        <a:accent4>
          <a:srgbClr val="6C0000"/>
        </a:accent4>
        <a:accent5>
          <a:srgbClr val="F5FAE8"/>
        </a:accent5>
        <a:accent6>
          <a:srgbClr val="E78A8A"/>
        </a:accent6>
        <a:hlink>
          <a:srgbClr val="3333CC"/>
        </a:hlink>
        <a:folHlink>
          <a:srgbClr val="54792F"/>
        </a:folHlink>
      </a:clrScheme>
      <a:clrMap bg1="lt1" tx1="dk1" bg2="lt2" tx2="dk2" accent1="accent1" accent2="accent2" accent3="accent3" accent4="accent4" accent5="accent5" accent6="accent6" hlink="hlink" folHlink="folHlink"/>
    </a:extraClrScheme>
    <a:extraClrScheme>
      <a:clrScheme name="Plaid design template 2">
        <a:dk1>
          <a:srgbClr val="666699"/>
        </a:dk1>
        <a:lt1>
          <a:srgbClr val="DEF6F1"/>
        </a:lt1>
        <a:dk2>
          <a:srgbClr val="000000"/>
        </a:dk2>
        <a:lt2>
          <a:srgbClr val="969696"/>
        </a:lt2>
        <a:accent1>
          <a:srgbClr val="FFFFFF"/>
        </a:accent1>
        <a:accent2>
          <a:srgbClr val="D6EEAA"/>
        </a:accent2>
        <a:accent3>
          <a:srgbClr val="ECFAF7"/>
        </a:accent3>
        <a:accent4>
          <a:srgbClr val="565682"/>
        </a:accent4>
        <a:accent5>
          <a:srgbClr val="FFFFFF"/>
        </a:accent5>
        <a:accent6>
          <a:srgbClr val="C2D89A"/>
        </a:accent6>
        <a:hlink>
          <a:srgbClr val="D07A91"/>
        </a:hlink>
        <a:folHlink>
          <a:srgbClr val="00A800"/>
        </a:folHlink>
      </a:clrScheme>
      <a:clrMap bg1="lt1" tx1="dk1" bg2="lt2" tx2="dk2" accent1="accent1" accent2="accent2" accent3="accent3" accent4="accent4" accent5="accent5" accent6="accent6" hlink="hlink" folHlink="folHlink"/>
    </a:extraClrScheme>
    <a:extraClrScheme>
      <a:clrScheme name="Plaid design template 3">
        <a:dk1>
          <a:srgbClr val="336600"/>
        </a:dk1>
        <a:lt1>
          <a:srgbClr val="FFFFFF"/>
        </a:lt1>
        <a:dk2>
          <a:srgbClr val="000000"/>
        </a:dk2>
        <a:lt2>
          <a:srgbClr val="808080"/>
        </a:lt2>
        <a:accent1>
          <a:srgbClr val="E3CFCD"/>
        </a:accent1>
        <a:accent2>
          <a:srgbClr val="333399"/>
        </a:accent2>
        <a:accent3>
          <a:srgbClr val="FFFFFF"/>
        </a:accent3>
        <a:accent4>
          <a:srgbClr val="2A5600"/>
        </a:accent4>
        <a:accent5>
          <a:srgbClr val="EFE4E3"/>
        </a:accent5>
        <a:accent6>
          <a:srgbClr val="2D2D8A"/>
        </a:accent6>
        <a:hlink>
          <a:srgbClr val="8F8F5D"/>
        </a:hlink>
        <a:folHlink>
          <a:srgbClr val="717359"/>
        </a:folHlink>
      </a:clrScheme>
      <a:clrMap bg1="lt1" tx1="dk1" bg2="lt2" tx2="dk2" accent1="accent1" accent2="accent2" accent3="accent3" accent4="accent4" accent5="accent5" accent6="accent6" hlink="hlink" folHlink="folHlink"/>
    </a:extraClrScheme>
    <a:extraClrScheme>
      <a:clrScheme name="Plaid design template 4">
        <a:dk1>
          <a:srgbClr val="5C1F00"/>
        </a:dk1>
        <a:lt1>
          <a:srgbClr val="CC3300"/>
        </a:lt1>
        <a:dk2>
          <a:srgbClr val="800000"/>
        </a:dk2>
        <a:lt2>
          <a:srgbClr val="DFD293"/>
        </a:lt2>
        <a:accent1>
          <a:srgbClr val="FFD0C1"/>
        </a:accent1>
        <a:accent2>
          <a:srgbClr val="BE7960"/>
        </a:accent2>
        <a:accent3>
          <a:srgbClr val="C0AAAA"/>
        </a:accent3>
        <a:accent4>
          <a:srgbClr val="AE2A00"/>
        </a:accent4>
        <a:accent5>
          <a:srgbClr val="FFE4DD"/>
        </a:accent5>
        <a:accent6>
          <a:srgbClr val="AC6D56"/>
        </a:accent6>
        <a:hlink>
          <a:srgbClr val="FFFFFF"/>
        </a:hlink>
        <a:folHlink>
          <a:srgbClr val="D3A219"/>
        </a:folHlink>
      </a:clrScheme>
      <a:clrMap bg1="dk2" tx1="lt1" bg2="dk1" tx2="lt2" accent1="accent1" accent2="accent2" accent3="accent3" accent4="accent4" accent5="accent5" accent6="accent6" hlink="hlink" folHlink="folHlink"/>
    </a:extraClrScheme>
    <a:extraClrScheme>
      <a:clrScheme name="Plaid design template 5">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Plaid design template 6">
        <a:dk1>
          <a:srgbClr val="2D2015"/>
        </a:dk1>
        <a:lt1>
          <a:srgbClr val="808000"/>
        </a:lt1>
        <a:dk2>
          <a:srgbClr val="523E26"/>
        </a:dk2>
        <a:lt2>
          <a:srgbClr val="DFC08D"/>
        </a:lt2>
        <a:accent1>
          <a:srgbClr val="BEA99C"/>
        </a:accent1>
        <a:accent2>
          <a:srgbClr val="8F5F2F"/>
        </a:accent2>
        <a:accent3>
          <a:srgbClr val="B3AFAC"/>
        </a:accent3>
        <a:accent4>
          <a:srgbClr val="6C6C00"/>
        </a:accent4>
        <a:accent5>
          <a:srgbClr val="DBD1CB"/>
        </a:accent5>
        <a:accent6>
          <a:srgbClr val="81552A"/>
        </a:accent6>
        <a:hlink>
          <a:srgbClr val="CDDEAE"/>
        </a:hlink>
        <a:folHlink>
          <a:srgbClr val="4C5A5C"/>
        </a:folHlink>
      </a:clrScheme>
      <a:clrMap bg1="dk2" tx1="lt1" bg2="dk1" tx2="lt2" accent1="accent1" accent2="accent2" accent3="accent3" accent4="accent4" accent5="accent5" accent6="accent6" hlink="hlink" folHlink="folHlink"/>
    </a:extraClrScheme>
    <a:extraClrScheme>
      <a:clrScheme name="Plaid design template 7">
        <a:dk1>
          <a:srgbClr val="800000"/>
        </a:dk1>
        <a:lt1>
          <a:srgbClr val="A3A46A"/>
        </a:lt1>
        <a:dk2>
          <a:srgbClr val="FFFFFF"/>
        </a:dk2>
        <a:lt2>
          <a:srgbClr val="3E3E5C"/>
        </a:lt2>
        <a:accent1>
          <a:srgbClr val="D3CAA5"/>
        </a:accent1>
        <a:accent2>
          <a:srgbClr val="93AB73"/>
        </a:accent2>
        <a:accent3>
          <a:srgbClr val="CECFB9"/>
        </a:accent3>
        <a:accent4>
          <a:srgbClr val="6C0000"/>
        </a:accent4>
        <a:accent5>
          <a:srgbClr val="E6E1CF"/>
        </a:accent5>
        <a:accent6>
          <a:srgbClr val="859B68"/>
        </a:accent6>
        <a:hlink>
          <a:srgbClr val="A7777C"/>
        </a:hlink>
        <a:folHlink>
          <a:srgbClr val="EEFFCD"/>
        </a:folHlink>
      </a:clrScheme>
      <a:clrMap bg1="lt1" tx1="dk1" bg2="lt2" tx2="dk2" accent1="accent1" accent2="accent2" accent3="accent3" accent4="accent4" accent5="accent5" accent6="accent6" hlink="hlink" folHlink="folHlink"/>
    </a:extraClrScheme>
    <a:extraClrScheme>
      <a:clrScheme name="Plaid design template 8">
        <a:dk1>
          <a:srgbClr val="336699"/>
        </a:dk1>
        <a:lt1>
          <a:srgbClr val="777777"/>
        </a:lt1>
        <a:dk2>
          <a:srgbClr val="5F5F5F"/>
        </a:dk2>
        <a:lt2>
          <a:srgbClr val="E3EBF1"/>
        </a:lt2>
        <a:accent1>
          <a:srgbClr val="A1BD79"/>
        </a:accent1>
        <a:accent2>
          <a:srgbClr val="468A4B"/>
        </a:accent2>
        <a:accent3>
          <a:srgbClr val="B6B6B6"/>
        </a:accent3>
        <a:accent4>
          <a:srgbClr val="656565"/>
        </a:accent4>
        <a:accent5>
          <a:srgbClr val="CDDBBE"/>
        </a:accent5>
        <a:accent6>
          <a:srgbClr val="3F7D43"/>
        </a:accent6>
        <a:hlink>
          <a:srgbClr val="F2D1CA"/>
        </a:hlink>
        <a:folHlink>
          <a:srgbClr val="F0E500"/>
        </a:folHlink>
      </a:clrScheme>
      <a:clrMap bg1="dk2" tx1="lt1" bg2="dk1" tx2="lt2" accent1="accent1" accent2="accent2" accent3="accent3" accent4="accent4" accent5="accent5" accent6="accent6" hlink="hlink" folHlink="folHlink"/>
    </a:extraClrScheme>
    <a:extraClrScheme>
      <a:clrScheme name="Plaid design template 9">
        <a:dk1>
          <a:srgbClr val="993300"/>
        </a:dk1>
        <a:lt1>
          <a:srgbClr val="336600"/>
        </a:lt1>
        <a:dk2>
          <a:srgbClr val="CCFFFF"/>
        </a:dk2>
        <a:lt2>
          <a:srgbClr val="003366"/>
        </a:lt2>
        <a:accent1>
          <a:srgbClr val="94AB73"/>
        </a:accent1>
        <a:accent2>
          <a:srgbClr val="00B000"/>
        </a:accent2>
        <a:accent3>
          <a:srgbClr val="ADB8AA"/>
        </a:accent3>
        <a:accent4>
          <a:srgbClr val="822A00"/>
        </a:accent4>
        <a:accent5>
          <a:srgbClr val="C8D2BC"/>
        </a:accent5>
        <a:accent6>
          <a:srgbClr val="009F00"/>
        </a:accent6>
        <a:hlink>
          <a:srgbClr val="FFCCCC"/>
        </a:hlink>
        <a:folHlink>
          <a:srgbClr val="996633"/>
        </a:folHlink>
      </a:clrScheme>
      <a:clrMap bg1="lt1" tx1="dk1" bg2="lt2" tx2="dk2" accent1="accent1" accent2="accent2" accent3="accent3" accent4="accent4" accent5="accent5" accent6="accent6" hlink="hlink" folHlink="folHlink"/>
    </a:extraClrScheme>
    <a:extraClrScheme>
      <a:clrScheme name="Plaid design template 10">
        <a:dk1>
          <a:srgbClr val="993300"/>
        </a:dk1>
        <a:lt1>
          <a:srgbClr val="E8FFD9"/>
        </a:lt1>
        <a:dk2>
          <a:srgbClr val="000000"/>
        </a:dk2>
        <a:lt2>
          <a:srgbClr val="777777"/>
        </a:lt2>
        <a:accent1>
          <a:srgbClr val="FFFFF7"/>
        </a:accent1>
        <a:accent2>
          <a:srgbClr val="8EAC7E"/>
        </a:accent2>
        <a:accent3>
          <a:srgbClr val="F2FFE9"/>
        </a:accent3>
        <a:accent4>
          <a:srgbClr val="822A00"/>
        </a:accent4>
        <a:accent5>
          <a:srgbClr val="FFFFFA"/>
        </a:accent5>
        <a:accent6>
          <a:srgbClr val="809B72"/>
        </a:accent6>
        <a:hlink>
          <a:srgbClr val="FF7C80"/>
        </a:hlink>
        <a:folHlink>
          <a:srgbClr val="99CC00"/>
        </a:folHlink>
      </a:clrScheme>
      <a:clrMap bg1="lt1" tx1="dk1" bg2="lt2" tx2="dk2" accent1="accent1" accent2="accent2" accent3="accent3" accent4="accent4" accent5="accent5" accent6="accent6" hlink="hlink" folHlink="folHlink"/>
    </a:extraClrScheme>
    <a:extraClrScheme>
      <a:clrScheme name="Plaid design template 11">
        <a:dk1>
          <a:srgbClr val="800000"/>
        </a:dk1>
        <a:lt1>
          <a:srgbClr val="666633"/>
        </a:lt1>
        <a:dk2>
          <a:srgbClr val="FFFFFF"/>
        </a:dk2>
        <a:lt2>
          <a:srgbClr val="3E3E5C"/>
        </a:lt2>
        <a:accent1>
          <a:srgbClr val="D8C0B8"/>
        </a:accent1>
        <a:accent2>
          <a:srgbClr val="C2BF3A"/>
        </a:accent2>
        <a:accent3>
          <a:srgbClr val="B8B8AD"/>
        </a:accent3>
        <a:accent4>
          <a:srgbClr val="6C0000"/>
        </a:accent4>
        <a:accent5>
          <a:srgbClr val="E9DCD8"/>
        </a:accent5>
        <a:accent6>
          <a:srgbClr val="B0AD34"/>
        </a:accent6>
        <a:hlink>
          <a:srgbClr val="E9F2DC"/>
        </a:hlink>
        <a:folHlink>
          <a:srgbClr val="FFFF99"/>
        </a:folHlink>
      </a:clrScheme>
      <a:clrMap bg1="lt1" tx1="dk1" bg2="lt2" tx2="dk2" accent1="accent1" accent2="accent2" accent3="accent3" accent4="accent4" accent5="accent5" accent6="accent6" hlink="hlink" folHlink="folHlink"/>
    </a:extraClrScheme>
    <a:extraClrScheme>
      <a:clrScheme name="Plaid design template 12">
        <a:dk1>
          <a:srgbClr val="993300"/>
        </a:dk1>
        <a:lt1>
          <a:srgbClr val="336600"/>
        </a:lt1>
        <a:dk2>
          <a:srgbClr val="CCFFFF"/>
        </a:dk2>
        <a:lt2>
          <a:srgbClr val="003366"/>
        </a:lt2>
        <a:accent1>
          <a:srgbClr val="94AB73"/>
        </a:accent1>
        <a:accent2>
          <a:srgbClr val="01793D"/>
        </a:accent2>
        <a:accent3>
          <a:srgbClr val="ADB8AA"/>
        </a:accent3>
        <a:accent4>
          <a:srgbClr val="822A00"/>
        </a:accent4>
        <a:accent5>
          <a:srgbClr val="C8D2BC"/>
        </a:accent5>
        <a:accent6>
          <a:srgbClr val="016D36"/>
        </a:accent6>
        <a:hlink>
          <a:srgbClr val="FFCCCC"/>
        </a:hlink>
        <a:folHlink>
          <a:srgbClr val="996633"/>
        </a:folHlink>
      </a:clrScheme>
      <a:clrMap bg1="lt1" tx1="dk1" bg2="lt2" tx2="dk2" accent1="accent1" accent2="accent2" accent3="accent3" accent4="accent4" accent5="accent5" accent6="accent6" hlink="hlink" folHlink="folHlink"/>
    </a:extraClrScheme>
    <a:extraClrScheme>
      <a:clrScheme name="Plaid design template 13">
        <a:dk1>
          <a:srgbClr val="336600"/>
        </a:dk1>
        <a:lt1>
          <a:srgbClr val="FFFFFF"/>
        </a:lt1>
        <a:dk2>
          <a:srgbClr val="800080"/>
        </a:dk2>
        <a:lt2>
          <a:srgbClr val="969696"/>
        </a:lt2>
        <a:accent1>
          <a:srgbClr val="FDFBBB"/>
        </a:accent1>
        <a:accent2>
          <a:srgbClr val="FF9966"/>
        </a:accent2>
        <a:accent3>
          <a:srgbClr val="FFFFFF"/>
        </a:accent3>
        <a:accent4>
          <a:srgbClr val="2A5600"/>
        </a:accent4>
        <a:accent5>
          <a:srgbClr val="FEFDDA"/>
        </a:accent5>
        <a:accent6>
          <a:srgbClr val="E78A5C"/>
        </a:accent6>
        <a:hlink>
          <a:srgbClr val="FF7C8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Plaid design template</Template>
  <TotalTime>1953</TotalTime>
  <Words>1703</Words>
  <Application>Microsoft Office PowerPoint</Application>
  <PresentationFormat>On-screen Show (4:3)</PresentationFormat>
  <Paragraphs>238</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Andalus</vt:lpstr>
      <vt:lpstr>Arial Narrow</vt:lpstr>
      <vt:lpstr>Arial Unicode MS</vt:lpstr>
      <vt:lpstr>Plaid design template</vt:lpstr>
      <vt:lpstr>Career Portfolio  Georgia GPS Standard FS-CTAE-10  Career Development: Learners plan and manage academic-career plan and employment relations</vt:lpstr>
      <vt:lpstr>Essential Questions</vt:lpstr>
      <vt:lpstr>What is a Career portfolio?</vt:lpstr>
      <vt:lpstr>Components of a Career Portfolio</vt:lpstr>
      <vt:lpstr>Cover Letter</vt:lpstr>
      <vt:lpstr>PowerPoint Presentation</vt:lpstr>
      <vt:lpstr>Resume</vt:lpstr>
      <vt:lpstr>PowerPoint Presentation</vt:lpstr>
      <vt:lpstr>Letters of Recommendation  and References</vt:lpstr>
      <vt:lpstr>Awards and Achievements</vt:lpstr>
      <vt:lpstr>Work Experience</vt:lpstr>
      <vt:lpstr>Leadership Experience</vt:lpstr>
      <vt:lpstr>Extracurricular Activities</vt:lpstr>
      <vt:lpstr>Special Skills</vt:lpstr>
      <vt:lpstr>Examples of Work</vt:lpstr>
      <vt:lpstr>Follow-Up Letter</vt:lpstr>
      <vt:lpstr>PowerPoint Presentation</vt:lpstr>
      <vt:lpstr>Career Portfolio Tips</vt:lpstr>
      <vt:lpstr>Using a Career Portfolio in an Interview</vt:lpstr>
      <vt:lpstr>Other Uses  for a Career Portfolio</vt:lpstr>
      <vt:lpstr>The Electronic Portfolio</vt:lpstr>
      <vt:lpstr>Essential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Development Workshop</dc:title>
  <dc:creator>michelle</dc:creator>
  <cp:lastModifiedBy>mcss</cp:lastModifiedBy>
  <cp:revision>92</cp:revision>
  <cp:lastPrinted>1601-01-01T00:00:00Z</cp:lastPrinted>
  <dcterms:created xsi:type="dcterms:W3CDTF">2005-03-09T05:10:15Z</dcterms:created>
  <dcterms:modified xsi:type="dcterms:W3CDTF">2016-12-06T20:53:23Z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